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479" r:id="rId3"/>
    <p:sldId id="517" r:id="rId4"/>
    <p:sldId id="520" r:id="rId5"/>
    <p:sldId id="518" r:id="rId6"/>
    <p:sldId id="469" r:id="rId7"/>
    <p:sldId id="461" r:id="rId8"/>
    <p:sldId id="499" r:id="rId9"/>
    <p:sldId id="525" r:id="rId10"/>
    <p:sldId id="555" r:id="rId11"/>
    <p:sldId id="559" r:id="rId12"/>
    <p:sldId id="273" r:id="rId13"/>
    <p:sldId id="557" r:id="rId14"/>
  </p:sldIdLst>
  <p:sldSz cx="9144000" cy="5143500" type="screen16x9"/>
  <p:notesSz cx="6858000" cy="9144000"/>
  <p:embeddedFontLst>
    <p:embeddedFont>
      <p:font typeface="PT Sans Narrow" panose="020B0604020202020204" charset="0"/>
      <p:regular r:id="rId16"/>
      <p:bold r:id="rId17"/>
    </p:embeddedFont>
    <p:embeddedFont>
      <p:font typeface="Open Sans" panose="020B0604020202020204" charset="0"/>
      <p:regular r:id="rId18"/>
      <p:bold r:id="rId19"/>
      <p:italic r:id="rId20"/>
      <p:boldItalic r:id="rId21"/>
    </p:embeddedFont>
    <p:embeddedFont>
      <p:font typeface="Arial Narrow" panose="020B0606020202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3FD2EBF-0ED9-4AAB-AF4B-060EA46809C0}">
          <p14:sldIdLst>
            <p14:sldId id="256"/>
            <p14:sldId id="479"/>
            <p14:sldId id="517"/>
            <p14:sldId id="520"/>
            <p14:sldId id="518"/>
            <p14:sldId id="469"/>
            <p14:sldId id="461"/>
            <p14:sldId id="499"/>
            <p14:sldId id="525"/>
            <p14:sldId id="555"/>
            <p14:sldId id="559"/>
            <p14:sldId id="273"/>
            <p14:sldId id="5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67" autoAdjust="0"/>
    <p:restoredTop sz="56229" autoAdjust="0"/>
  </p:normalViewPr>
  <p:slideViewPr>
    <p:cSldViewPr>
      <p:cViewPr varScale="1">
        <p:scale>
          <a:sx n="85" d="100"/>
          <a:sy n="85" d="100"/>
        </p:scale>
        <p:origin x="-1704" y="-96"/>
      </p:cViewPr>
      <p:guideLst>
        <p:guide orient="horz" pos="1620"/>
        <p:guide pos="2880"/>
      </p:guideLst>
    </p:cSldViewPr>
  </p:slideViewPr>
  <p:outlineViewPr>
    <p:cViewPr>
      <p:scale>
        <a:sx n="33" d="100"/>
        <a:sy n="33" d="100"/>
      </p:scale>
      <p:origin x="0" y="249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1236483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vvsg.be/Documents/fietsberaad%20pakt%20uit!/Presentatie%20Schepers%20Fietsberaad%2010%20december_final.ppt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sz="1100" b="0" kern="1200" dirty="0" smtClean="0">
                <a:solidFill>
                  <a:schemeClr val="tx1"/>
                </a:solidFill>
                <a:effectLst/>
                <a:latin typeface="+mn-lt"/>
                <a:ea typeface="+mn-ea"/>
                <a:cs typeface="+mn-cs"/>
              </a:rPr>
              <a:t>Tenslotte</a:t>
            </a:r>
            <a:r>
              <a:rPr lang="nl-BE" sz="1100" b="0" kern="1200" baseline="0" dirty="0" smtClean="0">
                <a:solidFill>
                  <a:schemeClr val="tx1"/>
                </a:solidFill>
                <a:effectLst/>
                <a:latin typeface="+mn-lt"/>
                <a:ea typeface="+mn-ea"/>
                <a:cs typeface="+mn-cs"/>
              </a:rPr>
              <a:t> verleiden ontelbare </a:t>
            </a:r>
            <a:r>
              <a:rPr lang="nl-BE" sz="1100" kern="1200" dirty="0" smtClean="0">
                <a:solidFill>
                  <a:schemeClr val="tx1"/>
                </a:solidFill>
                <a:effectLst/>
                <a:latin typeface="+mn-lt"/>
                <a:ea typeface="+mn-ea"/>
                <a:cs typeface="+mn-cs"/>
              </a:rPr>
              <a:t>nieuwe initiatieven bestuurders nu al tot</a:t>
            </a:r>
            <a:r>
              <a:rPr lang="nl-BE" sz="1100" kern="1200" baseline="0" dirty="0" smtClean="0">
                <a:solidFill>
                  <a:schemeClr val="tx1"/>
                </a:solidFill>
                <a:effectLst/>
                <a:latin typeface="+mn-lt"/>
                <a:ea typeface="+mn-ea"/>
                <a:cs typeface="+mn-cs"/>
              </a:rPr>
              <a:t> </a:t>
            </a:r>
            <a:r>
              <a:rPr lang="nl-BE" sz="1100" kern="1200" dirty="0" smtClean="0">
                <a:solidFill>
                  <a:schemeClr val="tx1"/>
                </a:solidFill>
                <a:effectLst/>
                <a:latin typeface="+mn-lt"/>
                <a:ea typeface="+mn-ea"/>
                <a:cs typeface="+mn-cs"/>
              </a:rPr>
              <a:t>een veilige en duurzame rijstijl.</a:t>
            </a:r>
          </a:p>
          <a:p>
            <a:r>
              <a:rPr lang="nl-BE" sz="1100" kern="1200" dirty="0" smtClean="0">
                <a:solidFill>
                  <a:schemeClr val="tx1"/>
                </a:solidFill>
                <a:effectLst/>
                <a:latin typeface="+mn-lt"/>
                <a:ea typeface="+mn-ea"/>
                <a:cs typeface="+mn-cs"/>
              </a:rPr>
              <a:t>Vooruitziende bedrijfsleiders passen ze dan ook toe binnen hun voertuigenpark.</a:t>
            </a:r>
          </a:p>
          <a:p>
            <a:r>
              <a:rPr lang="nl-BE" sz="1100" kern="1200" dirty="0" smtClean="0">
                <a:solidFill>
                  <a:schemeClr val="tx1"/>
                </a:solidFill>
                <a:effectLst/>
                <a:latin typeface="+mn-lt"/>
                <a:ea typeface="+mn-ea"/>
                <a:cs typeface="+mn-cs"/>
              </a:rPr>
              <a:t>Het is echter lastig om tussen</a:t>
            </a:r>
            <a:r>
              <a:rPr lang="nl-BE" sz="1100" kern="1200" baseline="0" dirty="0" smtClean="0">
                <a:solidFill>
                  <a:schemeClr val="tx1"/>
                </a:solidFill>
                <a:effectLst/>
                <a:latin typeface="+mn-lt"/>
                <a:ea typeface="+mn-ea"/>
                <a:cs typeface="+mn-cs"/>
              </a:rPr>
              <a:t> de bomen het bos nog te zien.</a:t>
            </a:r>
          </a:p>
          <a:p>
            <a:r>
              <a:rPr lang="nl-BE" sz="1100" kern="1200" dirty="0" smtClean="0">
                <a:solidFill>
                  <a:schemeClr val="tx1"/>
                </a:solidFill>
                <a:effectLst/>
                <a:latin typeface="+mn-lt"/>
                <a:ea typeface="+mn-ea"/>
                <a:cs typeface="+mn-cs"/>
              </a:rPr>
              <a:t/>
            </a:r>
            <a:br>
              <a:rPr lang="nl-BE" sz="1100" kern="1200" dirty="0" smtClean="0">
                <a:solidFill>
                  <a:schemeClr val="tx1"/>
                </a:solidFill>
                <a:effectLst/>
                <a:latin typeface="+mn-lt"/>
                <a:ea typeface="+mn-ea"/>
                <a:cs typeface="+mn-cs"/>
              </a:rPr>
            </a:br>
            <a:r>
              <a:rPr lang="nl-BE" sz="1100" b="1" kern="1200" dirty="0" smtClean="0">
                <a:solidFill>
                  <a:schemeClr val="tx1"/>
                </a:solidFill>
                <a:effectLst/>
                <a:latin typeface="+mn-lt"/>
                <a:ea typeface="+mn-ea"/>
                <a:cs typeface="+mn-cs"/>
              </a:rPr>
              <a:t/>
            </a:r>
            <a:br>
              <a:rPr lang="nl-BE" sz="1100" b="1" kern="1200" dirty="0" smtClean="0">
                <a:solidFill>
                  <a:schemeClr val="tx1"/>
                </a:solidFill>
                <a:effectLst/>
                <a:latin typeface="+mn-lt"/>
                <a:ea typeface="+mn-ea"/>
                <a:cs typeface="+mn-cs"/>
              </a:rPr>
            </a:br>
            <a:endParaRPr lang="nl-BE" b="1" dirty="0" smtClean="0"/>
          </a:p>
          <a:p>
            <a:endParaRPr lang="nl-BE"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1180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100" kern="1200" dirty="0" smtClean="0">
                <a:solidFill>
                  <a:schemeClr val="tx1"/>
                </a:solidFill>
                <a:effectLst/>
                <a:latin typeface="+mn-lt"/>
                <a:ea typeface="+mn-ea"/>
                <a:cs typeface="+mn-cs"/>
              </a:rPr>
              <a:t>De uitdaging is nu om deze positieve benadering ook bij het brede publiek bekend én bemind te maken.</a:t>
            </a:r>
          </a:p>
          <a:p>
            <a:endParaRPr lang="nl-BE" sz="1100" kern="1200" dirty="0" smtClean="0">
              <a:solidFill>
                <a:schemeClr val="tx1"/>
              </a:solidFill>
              <a:effectLst/>
              <a:latin typeface="+mn-lt"/>
              <a:ea typeface="+mn-ea"/>
              <a:cs typeface="+mn-cs"/>
            </a:endParaRPr>
          </a:p>
          <a:p>
            <a:r>
              <a:rPr lang="nl-BE" sz="1100" kern="1200" dirty="0" smtClean="0">
                <a:solidFill>
                  <a:schemeClr val="tx1"/>
                </a:solidFill>
                <a:effectLst/>
                <a:latin typeface="+mn-lt"/>
                <a:ea typeface="+mn-ea"/>
                <a:cs typeface="+mn-cs"/>
              </a:rPr>
              <a:t>Hoe veel aangenamer zou het leven in Vlaanderen zijn als we allemaal voorbeeldige bestuurders zouden zijn? </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100" kern="1200" dirty="0" smtClean="0">
                <a:solidFill>
                  <a:schemeClr val="tx1"/>
                </a:solidFill>
                <a:effectLst/>
                <a:latin typeface="+mn-lt"/>
                <a:ea typeface="+mn-ea"/>
                <a:cs typeface="+mn-cs"/>
              </a:rPr>
              <a:t>Het is de </a:t>
            </a:r>
            <a:r>
              <a:rPr lang="nl-BE" sz="1100" b="1" kern="1200" dirty="0" smtClean="0">
                <a:solidFill>
                  <a:schemeClr val="tx1"/>
                </a:solidFill>
                <a:effectLst/>
                <a:latin typeface="+mn-lt"/>
                <a:ea typeface="+mn-ea"/>
                <a:cs typeface="+mn-cs"/>
              </a:rPr>
              <a:t>mix van innovatie, samenwerking en beleid </a:t>
            </a:r>
            <a:r>
              <a:rPr lang="nl-BE" sz="1100" kern="1200" dirty="0" smtClean="0">
                <a:solidFill>
                  <a:schemeClr val="tx1"/>
                </a:solidFill>
                <a:effectLst/>
                <a:latin typeface="+mn-lt"/>
                <a:ea typeface="+mn-ea"/>
                <a:cs typeface="+mn-cs"/>
              </a:rPr>
              <a:t>die de huidige barrières voor een grootschalige doorbraak kunnen doorbreken.</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100" kern="1200" dirty="0" smtClean="0">
                <a:solidFill>
                  <a:schemeClr val="tx1"/>
                </a:solidFill>
                <a:effectLst/>
                <a:latin typeface="+mn-lt"/>
                <a:ea typeface="+mn-ea"/>
                <a:cs typeface="+mn-cs"/>
              </a:rPr>
              <a:t>Nieuwe</a:t>
            </a:r>
            <a:r>
              <a:rPr lang="nl-BE" sz="1100" kern="1200" dirty="0" smtClean="0">
                <a:solidFill>
                  <a:schemeClr val="tx1"/>
                </a:solidFill>
                <a:effectLst/>
                <a:latin typeface="+mn-lt"/>
                <a:ea typeface="+mn-ea"/>
                <a:cs typeface="+mn-cs"/>
              </a:rPr>
              <a:t>, doordachte &amp; creatieve stimuleringsmaatregelen zijn </a:t>
            </a:r>
            <a:r>
              <a:rPr lang="nl-BE" sz="1100" kern="1200" dirty="0" smtClean="0">
                <a:solidFill>
                  <a:schemeClr val="tx1"/>
                </a:solidFill>
                <a:effectLst/>
                <a:latin typeface="+mn-lt"/>
                <a:ea typeface="+mn-ea"/>
                <a:cs typeface="+mn-cs"/>
              </a:rPr>
              <a:t>een </a:t>
            </a:r>
            <a:r>
              <a:rPr lang="nl-BE" sz="1100" b="1" kern="1200" dirty="0" smtClean="0">
                <a:solidFill>
                  <a:schemeClr val="tx1"/>
                </a:solidFill>
                <a:effectLst/>
                <a:latin typeface="+mn-lt"/>
                <a:ea typeface="+mn-ea"/>
                <a:cs typeface="+mn-cs"/>
              </a:rPr>
              <a:t>must</a:t>
            </a:r>
            <a:r>
              <a:rPr lang="nl-BE" sz="1100" b="0" kern="1200" baseline="0" dirty="0" smtClean="0">
                <a:solidFill>
                  <a:schemeClr val="tx1"/>
                </a:solidFill>
                <a:effectLst/>
                <a:latin typeface="+mn-lt"/>
                <a:ea typeface="+mn-ea"/>
                <a:cs typeface="+mn-cs"/>
              </a:rPr>
              <a:t> voor e</a:t>
            </a:r>
            <a:r>
              <a:rPr lang="nl-BE" sz="1100" kern="1200" dirty="0" smtClean="0">
                <a:solidFill>
                  <a:schemeClr val="tx1"/>
                </a:solidFill>
                <a:effectLst/>
                <a:latin typeface="+mn-lt"/>
                <a:ea typeface="+mn-ea"/>
                <a:cs typeface="+mn-cs"/>
              </a:rPr>
              <a:t>en verkeersveiligheidsbeleid</a:t>
            </a:r>
            <a:r>
              <a:rPr lang="nl-BE" sz="1100" kern="1200" baseline="0" dirty="0" smtClean="0">
                <a:solidFill>
                  <a:schemeClr val="tx1"/>
                </a:solidFill>
                <a:effectLst/>
                <a:latin typeface="+mn-lt"/>
                <a:ea typeface="+mn-ea"/>
                <a:cs typeface="+mn-cs"/>
              </a:rPr>
              <a:t> 2.0</a:t>
            </a:r>
          </a:p>
          <a:p>
            <a:pPr marL="0" marR="0" indent="0" algn="l" defTabSz="914400" rtl="0" eaLnBrk="1" fontAlgn="auto" latinLnBrk="0" hangingPunct="1">
              <a:lnSpc>
                <a:spcPct val="100000"/>
              </a:lnSpc>
              <a:spcBef>
                <a:spcPts val="0"/>
              </a:spcBef>
              <a:spcAft>
                <a:spcPts val="0"/>
              </a:spcAft>
              <a:buClrTx/>
              <a:buSzTx/>
              <a:buFontTx/>
              <a:buNone/>
              <a:tabLst/>
              <a:defRPr/>
            </a:pPr>
            <a:r>
              <a:rPr lang="nl-BE" sz="1100" kern="1200" baseline="0" dirty="0" smtClean="0">
                <a:solidFill>
                  <a:schemeClr val="tx1"/>
                </a:solidFill>
                <a:effectLst/>
                <a:latin typeface="+mn-lt"/>
                <a:ea typeface="+mn-ea"/>
                <a:cs typeface="+mn-cs"/>
              </a:rPr>
              <a:t>Het doel is ‘voorbeeldig rijden’ vanzelfsprekend te </a:t>
            </a:r>
            <a:r>
              <a:rPr lang="nl-BE" sz="1100" kern="1200" baseline="0" smtClean="0">
                <a:solidFill>
                  <a:schemeClr val="tx1"/>
                </a:solidFill>
                <a:effectLst/>
                <a:latin typeface="+mn-lt"/>
                <a:ea typeface="+mn-ea"/>
                <a:cs typeface="+mn-cs"/>
              </a:rPr>
              <a:t>maken in het </a:t>
            </a:r>
            <a:r>
              <a:rPr lang="nl-BE" sz="1100" kern="1200" baseline="0" dirty="0" smtClean="0">
                <a:solidFill>
                  <a:schemeClr val="tx1"/>
                </a:solidFill>
                <a:effectLst/>
                <a:latin typeface="+mn-lt"/>
                <a:ea typeface="+mn-ea"/>
                <a:cs typeface="+mn-cs"/>
              </a:rPr>
              <a:t>dagelijkse leven.</a:t>
            </a:r>
            <a:endParaRPr lang="nl-BE" dirty="0" smtClean="0"/>
          </a:p>
        </p:txBody>
      </p:sp>
    </p:spTree>
    <p:extLst>
      <p:ext uri="{BB962C8B-B14F-4D97-AF65-F5344CB8AC3E}">
        <p14:creationId xmlns:p14="http://schemas.microsoft.com/office/powerpoint/2010/main" val="673110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100" kern="1200" dirty="0" smtClean="0">
                <a:solidFill>
                  <a:schemeClr val="tx1"/>
                </a:solidFill>
                <a:effectLst/>
                <a:latin typeface="+mn-lt"/>
                <a:ea typeface="+mn-ea"/>
                <a:cs typeface="+mn-cs"/>
              </a:rPr>
              <a:t>Er is hiervoor nood aan een nieuw coöperatief ecosysteem dat de huidige toepassingen ver overstijgt.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nl-BE" noProof="0" dirty="0" smtClean="0"/>
              <a:t>Dit platform stelt </a:t>
            </a:r>
            <a:r>
              <a:rPr lang="nl-BE" b="1" noProof="0" dirty="0" smtClean="0"/>
              <a:t>burgerschap</a:t>
            </a:r>
            <a:r>
              <a:rPr lang="nl-BE" b="1" baseline="0" noProof="0" dirty="0" smtClean="0"/>
              <a:t> </a:t>
            </a:r>
            <a:r>
              <a:rPr lang="nl-BE" baseline="0" noProof="0" dirty="0" smtClean="0"/>
              <a:t>centraal. Ook als verkeersdeelnemer heb je rechten en verantwoordelijkheden.</a:t>
            </a:r>
            <a:br>
              <a:rPr lang="nl-BE" baseline="0" noProof="0" dirty="0" smtClean="0"/>
            </a:br>
            <a:r>
              <a:rPr lang="nl-BE" baseline="0" noProof="0" dirty="0" smtClean="0"/>
              <a:t>Het </a:t>
            </a:r>
            <a:r>
              <a:rPr lang="nl-BE" noProof="0" dirty="0" smtClean="0"/>
              <a:t>vraagt</a:t>
            </a:r>
            <a:r>
              <a:rPr lang="nl-BE" baseline="0" noProof="0" dirty="0" smtClean="0"/>
              <a:t> aan bestuurders een </a:t>
            </a:r>
            <a:r>
              <a:rPr lang="nl-BE" b="1" baseline="0" noProof="0" dirty="0" smtClean="0"/>
              <a:t>engagement</a:t>
            </a:r>
            <a:r>
              <a:rPr lang="nl-BE" baseline="0" noProof="0" dirty="0" smtClean="0"/>
              <a:t>, maar </a:t>
            </a:r>
            <a:r>
              <a:rPr lang="nl-BE" b="1" noProof="0" dirty="0" smtClean="0"/>
              <a:t>stelt </a:t>
            </a:r>
            <a:r>
              <a:rPr lang="nl-BE" noProof="0" dirty="0" smtClean="0"/>
              <a:t> ze in staat</a:t>
            </a:r>
            <a:r>
              <a:rPr lang="nl-BE" baseline="0" noProof="0" dirty="0" smtClean="0"/>
              <a:t> om, </a:t>
            </a:r>
            <a:r>
              <a:rPr lang="nl-BE" b="1" baseline="0" noProof="0" dirty="0" smtClean="0"/>
              <a:t>zonder moeite</a:t>
            </a:r>
            <a:r>
              <a:rPr lang="nl-BE" baseline="0" noProof="0" dirty="0" smtClean="0"/>
              <a:t>, </a:t>
            </a:r>
            <a:r>
              <a:rPr lang="nl-BE" noProof="0" dirty="0" smtClean="0"/>
              <a:t>dagelijks</a:t>
            </a:r>
            <a:r>
              <a:rPr lang="nl-BE" baseline="0" noProof="0" dirty="0" smtClean="0"/>
              <a:t> de beste keuzes te maken.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noProof="0" dirty="0" smtClean="0"/>
              <a:t>En zeer belangrijk: </a:t>
            </a:r>
            <a:r>
              <a:rPr lang="nl-BE" b="1" noProof="0" dirty="0" smtClean="0"/>
              <a:t>beloont ze hiervoor</a:t>
            </a:r>
            <a:r>
              <a:rPr lang="nl-BE"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noProof="0" dirty="0" smtClean="0"/>
              <a:t>Enkele ingrediënten</a:t>
            </a:r>
            <a:r>
              <a:rPr lang="nl-BE" baseline="0" noProof="0" dirty="0" smtClean="0"/>
              <a:t> van zo’n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aseline="0" noProof="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0" baseline="0" noProof="0" dirty="0" smtClean="0"/>
              <a:t>Ten eerste gaan we </a:t>
            </a:r>
            <a:r>
              <a:rPr lang="nl-BE" b="0" baseline="0" noProof="0" dirty="0" smtClean="0"/>
              <a:t>voluit </a:t>
            </a:r>
            <a:r>
              <a:rPr lang="nl-BE" b="0" baseline="0" noProof="0" dirty="0" smtClean="0"/>
              <a:t>voor </a:t>
            </a:r>
            <a:r>
              <a:rPr lang="nl-BE" b="0" baseline="0" noProof="0" dirty="0" smtClean="0"/>
              <a:t>0 verkeersovertredingen. Zelfs voor de beste chauffeurs is dit niet altijd even gemakkelijk.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0" baseline="0" noProof="0" dirty="0" smtClean="0"/>
              <a:t>Daarom moeten bestuurders ondersteund worden bij het veilig rijden, zodat zij gewaarschuwd worden voordat ze </a:t>
            </a:r>
            <a:r>
              <a:rPr lang="nl-BE" b="0" baseline="0" noProof="0" dirty="0" err="1" smtClean="0"/>
              <a:t>bvb</a:t>
            </a:r>
            <a:r>
              <a:rPr lang="nl-BE" b="0" baseline="0" noProof="0" dirty="0" smtClean="0"/>
              <a:t>. een  snelheidsovertreding begaan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0" baseline="0" noProof="0" dirty="0" smtClean="0"/>
              <a:t>Daarnaast moeten de meest wenselijke routes getoond worden aan de bestuurder. Het gebruiksgemak van </a:t>
            </a:r>
            <a:r>
              <a:rPr lang="nl-BE" b="0" baseline="0" noProof="0" dirty="0" err="1" smtClean="0"/>
              <a:t>Waze</a:t>
            </a:r>
            <a:r>
              <a:rPr lang="nl-BE" b="0" baseline="0" noProof="0" dirty="0" smtClean="0"/>
              <a:t>, maar dan in functie van zowel reistijd als leefkwaliteit.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0" baseline="0" noProof="0" dirty="0" smtClean="0"/>
              <a:t>Om  een aantrekkelijk product te krijgen, moeten extra diensten, zoals zorgeloos parkeren en betalen, deel uitmaken van het pakket.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0" baseline="0" noProof="0" dirty="0" smtClean="0"/>
              <a:t>Gebruikers moeten zelf kunnen kiezen voor welke app, hardware of dienstverlener ze kiezen. Een keurmerk moet kwaliteit garanderen.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0" baseline="0" noProof="0" dirty="0" smtClean="0"/>
              <a:t>Privacy </a:t>
            </a:r>
            <a:r>
              <a:rPr lang="nl-BE" b="0" baseline="0" noProof="0" dirty="0" err="1" smtClean="0"/>
              <a:t>by</a:t>
            </a:r>
            <a:r>
              <a:rPr lang="nl-BE" b="0" baseline="0" noProof="0" dirty="0" smtClean="0"/>
              <a:t> design. Gebruikers duiden zelf aan welke informatie ze met wie willen delen.</a:t>
            </a:r>
            <a:endParaRPr lang="nl-BE" b="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BE" noProof="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100" kern="1200" dirty="0" smtClean="0">
                <a:solidFill>
                  <a:schemeClr val="tx1"/>
                </a:solidFill>
                <a:effectLst/>
                <a:latin typeface="+mn-lt"/>
                <a:ea typeface="+mn-ea"/>
                <a:cs typeface="+mn-cs"/>
              </a:rPr>
              <a:t>Waarom zou</a:t>
            </a:r>
            <a:r>
              <a:rPr lang="nl-BE" sz="1100" kern="1200" baseline="0" dirty="0" smtClean="0">
                <a:solidFill>
                  <a:schemeClr val="tx1"/>
                </a:solidFill>
                <a:effectLst/>
                <a:latin typeface="+mn-lt"/>
                <a:ea typeface="+mn-ea"/>
                <a:cs typeface="+mn-cs"/>
              </a:rPr>
              <a:t> Vlaanderen geen ambitie tonen, en </a:t>
            </a:r>
            <a:r>
              <a:rPr lang="nl-BE" sz="1100" kern="1200" dirty="0" smtClean="0">
                <a:solidFill>
                  <a:schemeClr val="tx1"/>
                </a:solidFill>
                <a:effectLst/>
                <a:latin typeface="+mn-lt"/>
                <a:ea typeface="+mn-ea"/>
                <a:cs typeface="+mn-cs"/>
              </a:rPr>
              <a:t>beter willen doen dan de Noorse verkeerscultuur? </a:t>
            </a:r>
            <a:br>
              <a:rPr lang="nl-BE" sz="1100" kern="1200" dirty="0" smtClean="0">
                <a:solidFill>
                  <a:schemeClr val="tx1"/>
                </a:solidFill>
                <a:effectLst/>
                <a:latin typeface="+mn-lt"/>
                <a:ea typeface="+mn-ea"/>
                <a:cs typeface="+mn-cs"/>
              </a:rPr>
            </a:br>
            <a:r>
              <a:rPr lang="nl-BE" sz="1100" kern="1200" dirty="0" smtClean="0">
                <a:solidFill>
                  <a:schemeClr val="tx1"/>
                </a:solidFill>
                <a:effectLst/>
                <a:latin typeface="+mn-lt"/>
                <a:ea typeface="+mn-ea"/>
                <a:cs typeface="+mn-cs"/>
              </a:rPr>
              <a:t>Zodat</a:t>
            </a:r>
            <a:r>
              <a:rPr lang="nl-BE" sz="1100" kern="1200" baseline="0" dirty="0" smtClean="0">
                <a:solidFill>
                  <a:schemeClr val="tx1"/>
                </a:solidFill>
                <a:effectLst/>
                <a:latin typeface="+mn-lt"/>
                <a:ea typeface="+mn-ea"/>
                <a:cs typeface="+mn-cs"/>
              </a:rPr>
              <a:t> </a:t>
            </a:r>
            <a:r>
              <a:rPr lang="nl-BE" sz="1100" kern="1200" dirty="0" smtClean="0">
                <a:solidFill>
                  <a:schemeClr val="tx1"/>
                </a:solidFill>
                <a:effectLst/>
                <a:latin typeface="+mn-lt"/>
                <a:ea typeface="+mn-ea"/>
                <a:cs typeface="+mn-cs"/>
              </a:rPr>
              <a:t>Vlaanderen wereldwijd bekendstaat</a:t>
            </a:r>
            <a:r>
              <a:rPr lang="nl-BE" sz="1100" kern="1200" baseline="0" dirty="0" smtClean="0">
                <a:solidFill>
                  <a:schemeClr val="tx1"/>
                </a:solidFill>
                <a:effectLst/>
                <a:latin typeface="+mn-lt"/>
                <a:ea typeface="+mn-ea"/>
                <a:cs typeface="+mn-cs"/>
              </a:rPr>
              <a:t> als regio, </a:t>
            </a:r>
            <a:r>
              <a:rPr lang="nl-BE" sz="1100" kern="1200" dirty="0" smtClean="0">
                <a:solidFill>
                  <a:schemeClr val="tx1"/>
                </a:solidFill>
                <a:effectLst/>
                <a:latin typeface="+mn-lt"/>
                <a:ea typeface="+mn-ea"/>
                <a:cs typeface="+mn-cs"/>
              </a:rPr>
              <a:t>waar burgerschap en niet langer snelheid centraal staat?</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100" kern="1200" dirty="0" smtClean="0">
                <a:solidFill>
                  <a:schemeClr val="tx1"/>
                </a:solidFill>
                <a:effectLst/>
                <a:latin typeface="+mn-lt"/>
                <a:ea typeface="+mn-ea"/>
                <a:cs typeface="+mn-cs"/>
              </a:rPr>
              <a:t>We</a:t>
            </a:r>
            <a:r>
              <a:rPr lang="nl-BE" sz="1100" kern="1200" baseline="0" dirty="0" smtClean="0">
                <a:solidFill>
                  <a:schemeClr val="tx1"/>
                </a:solidFill>
                <a:effectLst/>
                <a:latin typeface="+mn-lt"/>
                <a:ea typeface="+mn-ea"/>
                <a:cs typeface="+mn-cs"/>
              </a:rPr>
              <a:t> kunnen </a:t>
            </a:r>
            <a:r>
              <a:rPr lang="nl-BE" sz="1100" kern="1200" baseline="0" dirty="0" smtClean="0">
                <a:solidFill>
                  <a:schemeClr val="tx1"/>
                </a:solidFill>
                <a:effectLst/>
                <a:latin typeface="+mn-lt"/>
                <a:ea typeface="+mn-ea"/>
                <a:cs typeface="+mn-cs"/>
              </a:rPr>
              <a:t>hiervoor </a:t>
            </a:r>
            <a:r>
              <a:rPr lang="nl-BE" sz="1100" kern="1200" baseline="0" dirty="0" smtClean="0">
                <a:solidFill>
                  <a:schemeClr val="tx1"/>
                </a:solidFill>
                <a:effectLst/>
                <a:latin typeface="+mn-lt"/>
                <a:ea typeface="+mn-ea"/>
                <a:cs typeface="+mn-cs"/>
              </a:rPr>
              <a:t>een backcasting </a:t>
            </a:r>
            <a:r>
              <a:rPr lang="nl-BE" sz="1100" kern="1200" baseline="0" dirty="0" smtClean="0">
                <a:solidFill>
                  <a:schemeClr val="tx1"/>
                </a:solidFill>
                <a:effectLst/>
                <a:latin typeface="+mn-lt"/>
                <a:ea typeface="+mn-ea"/>
                <a:cs typeface="+mn-cs"/>
              </a:rPr>
              <a:t>doen. </a:t>
            </a:r>
            <a:r>
              <a:rPr lang="nl-BE" sz="1100" kern="1200" baseline="0" dirty="0" smtClean="0">
                <a:solidFill>
                  <a:schemeClr val="tx1"/>
                </a:solidFill>
                <a:effectLst/>
                <a:latin typeface="+mn-lt"/>
                <a:ea typeface="+mn-ea"/>
                <a:cs typeface="+mn-cs"/>
              </a:rPr>
              <a:t>Stel, dat we hier een presentatie over moeten geven binnen enkele jaren, hoe zou </a:t>
            </a:r>
            <a:r>
              <a:rPr lang="nl-BE" sz="1100" kern="1200" baseline="0" dirty="0" smtClean="0">
                <a:solidFill>
                  <a:schemeClr val="tx1"/>
                </a:solidFill>
                <a:effectLst/>
                <a:latin typeface="+mn-lt"/>
                <a:ea typeface="+mn-ea"/>
                <a:cs typeface="+mn-cs"/>
              </a:rPr>
              <a:t>die </a:t>
            </a:r>
            <a:r>
              <a:rPr lang="nl-BE" sz="1100" kern="1200" baseline="0" dirty="0" smtClean="0">
                <a:solidFill>
                  <a:schemeClr val="tx1"/>
                </a:solidFill>
                <a:effectLst/>
                <a:latin typeface="+mn-lt"/>
                <a:ea typeface="+mn-ea"/>
                <a:cs typeface="+mn-cs"/>
              </a:rPr>
              <a:t>er dan uitzien?</a:t>
            </a:r>
            <a:endParaRPr lang="nl-BE" sz="1100" kern="1200" dirty="0" smtClean="0">
              <a:solidFill>
                <a:schemeClr val="tx1"/>
              </a:solidFill>
              <a:effectLst/>
              <a:latin typeface="+mn-lt"/>
              <a:ea typeface="+mn-ea"/>
              <a:cs typeface="+mn-cs"/>
            </a:endParaRPr>
          </a:p>
          <a:p>
            <a:endParaRPr lang="nl-BE" dirty="0"/>
          </a:p>
        </p:txBody>
      </p:sp>
    </p:spTree>
    <p:extLst>
      <p:ext uri="{BB962C8B-B14F-4D97-AF65-F5344CB8AC3E}">
        <p14:creationId xmlns:p14="http://schemas.microsoft.com/office/powerpoint/2010/main" val="2455000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Op bijna elke stip van dit stukje Vlaanderen woont een gezin waarvan de kinderen het liefste naar school fietsen.</a:t>
            </a:r>
          </a:p>
          <a:p>
            <a:r>
              <a:rPr lang="nl-BE" baseline="0" dirty="0" smtClean="0"/>
              <a:t>Aan deze ruimtelijke structuur, zitten we nog 50 jaar vast.</a:t>
            </a:r>
            <a:br>
              <a:rPr lang="nl-BE" baseline="0" dirty="0" smtClean="0"/>
            </a:br>
            <a:endParaRPr lang="nl-BE" baseline="0" dirty="0" smtClean="0"/>
          </a:p>
          <a:p>
            <a:r>
              <a:rPr lang="nl-BE" baseline="0" dirty="0" smtClean="0"/>
              <a:t>Het zijn dan ook </a:t>
            </a:r>
            <a:r>
              <a:rPr lang="nl-BE" b="1" baseline="0" dirty="0" smtClean="0"/>
              <a:t>dagelijkse keuzes van mensen,  qua route en rijstijl,  die de verkeersveiligheid &amp; leefkwaliteit in Vlaanderen bepalen</a:t>
            </a:r>
            <a:r>
              <a:rPr lang="nl-BE" baseline="0" dirty="0" smtClean="0"/>
              <a:t>.</a:t>
            </a:r>
          </a:p>
          <a:p>
            <a:r>
              <a:rPr lang="nl-BE" baseline="0" dirty="0" smtClean="0"/>
              <a:t>En daar zitten we met een enorm probleem.</a:t>
            </a:r>
          </a:p>
          <a:p>
            <a:endParaRPr lang="nl-BE" baseline="0" dirty="0" smtClean="0"/>
          </a:p>
          <a:p>
            <a:r>
              <a:rPr lang="nl-BE" baseline="0" dirty="0" smtClean="0"/>
              <a:t>----</a:t>
            </a:r>
          </a:p>
          <a:p>
            <a:r>
              <a:rPr lang="nl-BE" b="1" baseline="0" dirty="0" smtClean="0"/>
              <a:t>Achtergrond/aanvullingen:</a:t>
            </a:r>
          </a:p>
          <a:p>
            <a:endParaRPr lang="nl-B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Files,</a:t>
            </a:r>
            <a:r>
              <a:rPr lang="nl-BE" baseline="0" dirty="0" smtClean="0"/>
              <a:t> klimaatontwrichting, fijn stof, lawaai: ons verkeerssysteem botst op zijn limieten. </a:t>
            </a:r>
            <a:br>
              <a:rPr lang="nl-BE" baseline="0" dirty="0" smtClean="0"/>
            </a:br>
            <a:r>
              <a:rPr lang="nl-BE" baseline="0" dirty="0" smtClean="0"/>
              <a:t>Een </a:t>
            </a:r>
            <a:r>
              <a:rPr lang="nl-BE" dirty="0" err="1" smtClean="0"/>
              <a:t>modal</a:t>
            </a:r>
            <a:r>
              <a:rPr lang="nl-BE" dirty="0" smtClean="0"/>
              <a:t> shift richting duurzame</a:t>
            </a:r>
            <a:r>
              <a:rPr lang="nl-BE" baseline="0" dirty="0" smtClean="0"/>
              <a:t> mobiliteit is ‘</a:t>
            </a:r>
            <a:r>
              <a:rPr lang="nl-BE" baseline="0" dirty="0" err="1" smtClean="0"/>
              <a:t>incontournable</a:t>
            </a:r>
            <a:r>
              <a:rPr lang="nl-BE" baseline="0" dirty="0" smtClean="0"/>
              <a:t>’ geworden. </a:t>
            </a:r>
            <a:br>
              <a:rPr lang="nl-BE" baseline="0" dirty="0" smtClean="0"/>
            </a:br>
            <a:r>
              <a:rPr lang="nl-BE" baseline="0" dirty="0" smtClean="0"/>
              <a:t>Dit vereist een maximale verkeersveiligheid voor de actieve weggebruikers.</a:t>
            </a:r>
            <a:br>
              <a:rPr lang="nl-BE" baseline="0" dirty="0" smtClean="0"/>
            </a:br>
            <a:r>
              <a:rPr lang="nl-BE" baseline="0" dirty="0" smtClean="0"/>
              <a:t>We streven dus naar een “duurzaam veilig” verkeerslandschap.</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Hierboven zit u de ‘woonwolk’ in en rond Begijnendijk, maar dit is een typisch fenomeen in Vlaanderen.</a:t>
            </a:r>
          </a:p>
          <a:p>
            <a:pPr marL="0" marR="0" indent="0" algn="l" defTabSz="914400" rtl="0" eaLnBrk="1" fontAlgn="auto" latinLnBrk="0" hangingPunct="1">
              <a:lnSpc>
                <a:spcPct val="100000"/>
              </a:lnSpc>
              <a:spcBef>
                <a:spcPts val="0"/>
              </a:spcBef>
              <a:spcAft>
                <a:spcPts val="0"/>
              </a:spcAft>
              <a:buClrTx/>
              <a:buSzTx/>
              <a:buFontTx/>
              <a:buNone/>
              <a:tabLst/>
              <a:defRPr/>
            </a:pPr>
            <a:endParaRPr lang="nl-B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In deze woonnevel overal afgescheiden fietspaden aanleggen gaat niet. We moeten dus mengen.</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De domste ruimtelijke ordening van Europa vraagt daarom de slimste bestuurders.</a:t>
            </a:r>
          </a:p>
          <a:p>
            <a:endParaRPr lang="nl-BE" baseline="0" dirty="0" smtClean="0"/>
          </a:p>
          <a:p>
            <a:endParaRPr lang="nl-BE" b="1" baseline="0" dirty="0" smtClean="0"/>
          </a:p>
          <a:p>
            <a:r>
              <a:rPr lang="nl-BE" dirty="0" smtClean="0"/>
              <a:t>De zelfrijdende</a:t>
            </a:r>
            <a:r>
              <a:rPr lang="nl-BE" baseline="0" dirty="0" smtClean="0"/>
              <a:t> elektrische wagen betekent inderdaad een revolutionaire verbetering van de verkeersveiligheid &amp; leefkwaliteit. </a:t>
            </a:r>
            <a:br>
              <a:rPr lang="nl-BE" baseline="0" dirty="0" smtClean="0"/>
            </a:br>
            <a:r>
              <a:rPr lang="nl-BE" baseline="0" dirty="0" smtClean="0"/>
              <a:t>Jammer genoeg is dit niet voor morgen. </a:t>
            </a:r>
          </a:p>
          <a:p>
            <a:endParaRPr lang="nl-BE"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noProof="0" dirty="0" smtClean="0"/>
              <a:t>Massaproductie zelfrijdende wagen pas binnen 5 (+) jaar.</a:t>
            </a:r>
            <a:br>
              <a:rPr lang="nl-BE" noProof="0" dirty="0" smtClean="0"/>
            </a:br>
            <a:r>
              <a:rPr lang="nl-BE" noProof="0" dirty="0" smtClean="0"/>
              <a:t>Vervanging wagenpark: 15 jaar.</a:t>
            </a:r>
          </a:p>
          <a:p>
            <a:endParaRPr lang="nl-BE" baseline="0" dirty="0" smtClean="0"/>
          </a:p>
          <a:p>
            <a:r>
              <a:rPr lang="nl-BE" dirty="0" smtClean="0"/>
              <a:t>https://www.datainnovation.org/2017/10/5-qs-for-laszlo-kishonti-founder-of-aimotive/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https://ec.europa.eu/jrc/en/publication/eur-scientific-and-technical-research-reports/r-evolution-driving-connected-vehicles-coordinated-automated-road-transport-c-art-part-I</a:t>
            </a:r>
            <a:endParaRPr lang="nl-BE"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nl-BE"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nl-BE" baseline="0" dirty="0" smtClean="0"/>
              <a:t>Duurzaam veilig uitgangspunten</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nl-BE" dirty="0" smtClean="0"/>
              <a:t>https://www.swov.nl/sites/default/files/publicaties/gearchiveerde-factsheet/nl/factsheet_duurzaam_veilig_uitgangspunten_gearchiveerd.pdf</a:t>
            </a:r>
          </a:p>
        </p:txBody>
      </p:sp>
    </p:spTree>
    <p:extLst>
      <p:ext uri="{BB962C8B-B14F-4D97-AF65-F5344CB8AC3E}">
        <p14:creationId xmlns:p14="http://schemas.microsoft.com/office/powerpoint/2010/main" val="296891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sz="1100" dirty="0" smtClean="0"/>
              <a:t>Meer een meer gemeenten trekken aan de alarmbel.</a:t>
            </a:r>
          </a:p>
          <a:p>
            <a:r>
              <a:rPr lang="nl-BE" sz="1100" dirty="0" smtClean="0"/>
              <a:t>Dynamische </a:t>
            </a:r>
            <a:r>
              <a:rPr lang="nl-BE" sz="1100" dirty="0" smtClean="0"/>
              <a:t>routeplanners </a:t>
            </a:r>
            <a:r>
              <a:rPr lang="nl-BE" sz="1100" dirty="0" smtClean="0"/>
              <a:t>leiden het verkeer vaak dwars door woonkernen</a:t>
            </a:r>
            <a:r>
              <a:rPr lang="nl-BE" sz="1100" baseline="0" dirty="0" smtClean="0"/>
              <a:t> of via </a:t>
            </a:r>
            <a:r>
              <a:rPr lang="nl-BE" sz="1100" dirty="0" smtClean="0"/>
              <a:t>populaire</a:t>
            </a:r>
            <a:r>
              <a:rPr lang="nl-BE" sz="1100" baseline="0" dirty="0" smtClean="0"/>
              <a:t> fietsroutes.</a:t>
            </a:r>
            <a:br>
              <a:rPr lang="nl-BE" sz="1100" baseline="0" dirty="0" smtClean="0"/>
            </a:br>
            <a:r>
              <a:rPr lang="nl-BE" sz="1100" baseline="0" dirty="0" smtClean="0"/>
              <a:t>Ook </a:t>
            </a:r>
            <a:r>
              <a:rPr lang="nl-BE" sz="1100" dirty="0" smtClean="0"/>
              <a:t>waarschuwen ze voor flitslocaties en geven zo het signaal dat elders te snel rijden </a:t>
            </a:r>
            <a:r>
              <a:rPr lang="nl-BE" sz="1100" baseline="0" dirty="0" smtClean="0"/>
              <a:t>OK is.</a:t>
            </a:r>
          </a:p>
          <a:p>
            <a:r>
              <a:rPr lang="nl-BE" sz="1100" b="0" i="0" kern="1200" dirty="0" smtClean="0">
                <a:solidFill>
                  <a:schemeClr val="tx1"/>
                </a:solidFill>
                <a:effectLst/>
                <a:latin typeface="+mn-lt"/>
                <a:ea typeface="+mn-ea"/>
                <a:cs typeface="+mn-cs"/>
              </a:rPr>
              <a:t/>
            </a:r>
            <a:br>
              <a:rPr lang="nl-BE" sz="1100" b="0" i="0" kern="1200" dirty="0" smtClean="0">
                <a:solidFill>
                  <a:schemeClr val="tx1"/>
                </a:solidFill>
                <a:effectLst/>
                <a:latin typeface="+mn-lt"/>
                <a:ea typeface="+mn-ea"/>
                <a:cs typeface="+mn-cs"/>
              </a:rPr>
            </a:br>
            <a:r>
              <a:rPr lang="nl-BE" sz="1100" b="0" i="0" kern="1200" baseline="0" dirty="0" smtClean="0">
                <a:solidFill>
                  <a:schemeClr val="tx1"/>
                </a:solidFill>
                <a:effectLst/>
                <a:latin typeface="+mn-lt"/>
                <a:ea typeface="+mn-ea"/>
                <a:cs typeface="+mn-cs"/>
              </a:rPr>
              <a:t>Hoe proberen </a:t>
            </a:r>
            <a:r>
              <a:rPr lang="nl-BE" sz="1100" b="0" i="0" kern="1200" baseline="0" dirty="0" smtClean="0">
                <a:solidFill>
                  <a:schemeClr val="tx1"/>
                </a:solidFill>
                <a:effectLst/>
                <a:latin typeface="+mn-lt"/>
                <a:ea typeface="+mn-ea"/>
                <a:cs typeface="+mn-cs"/>
              </a:rPr>
              <a:t>overheden </a:t>
            </a:r>
            <a:r>
              <a:rPr lang="nl-BE" sz="1100" b="0" i="0" kern="1200" baseline="0" dirty="0" smtClean="0">
                <a:solidFill>
                  <a:schemeClr val="tx1"/>
                </a:solidFill>
                <a:effectLst/>
                <a:latin typeface="+mn-lt"/>
                <a:ea typeface="+mn-ea"/>
                <a:cs typeface="+mn-cs"/>
              </a:rPr>
              <a:t>hier NU iets aan te doen?</a:t>
            </a:r>
            <a:endParaRPr lang="nl-BE" sz="1100" b="0" i="0" kern="1200" dirty="0" smtClean="0">
              <a:solidFill>
                <a:schemeClr val="tx1"/>
              </a:solidFill>
              <a:effectLst/>
              <a:latin typeface="+mn-lt"/>
              <a:ea typeface="+mn-ea"/>
              <a:cs typeface="+mn-cs"/>
            </a:endParaRPr>
          </a:p>
          <a:p>
            <a:endParaRPr lang="nl-BE" sz="1100" b="0" i="0" kern="1200" dirty="0" smtClean="0">
              <a:solidFill>
                <a:schemeClr val="tx1"/>
              </a:solidFill>
              <a:effectLst/>
              <a:latin typeface="+mn-lt"/>
              <a:ea typeface="+mn-ea"/>
              <a:cs typeface="+mn-cs"/>
            </a:endParaRPr>
          </a:p>
          <a:p>
            <a:endParaRPr lang="nl-BE" sz="1100" b="1" i="0" kern="1200" dirty="0" smtClean="0">
              <a:solidFill>
                <a:schemeClr val="tx1"/>
              </a:solidFill>
              <a:effectLst/>
              <a:latin typeface="+mn-lt"/>
              <a:ea typeface="+mn-ea"/>
              <a:cs typeface="+mn-cs"/>
            </a:endParaRPr>
          </a:p>
          <a:p>
            <a:r>
              <a:rPr lang="nl-BE" sz="1100" b="1" i="0" kern="1200" dirty="0" smtClean="0">
                <a:solidFill>
                  <a:schemeClr val="tx1"/>
                </a:solidFill>
                <a:effectLst/>
                <a:latin typeface="+mn-lt"/>
                <a:ea typeface="+mn-ea"/>
                <a:cs typeface="+mn-cs"/>
              </a:rPr>
              <a:t>Achtergrond</a:t>
            </a:r>
          </a:p>
          <a:p>
            <a:r>
              <a:rPr lang="nl-BE" sz="1100" b="1" i="0" kern="1200" dirty="0" smtClean="0">
                <a:solidFill>
                  <a:schemeClr val="tx1"/>
                </a:solidFill>
                <a:effectLst/>
                <a:latin typeface="+mn-lt"/>
                <a:ea typeface="+mn-ea"/>
                <a:cs typeface="+mn-cs"/>
              </a:rPr>
              <a:t>-----</a:t>
            </a:r>
          </a:p>
          <a:p>
            <a:endParaRPr lang="nl-BE" sz="1100" b="0" i="0" kern="1200" dirty="0" smtClean="0">
              <a:solidFill>
                <a:schemeClr val="tx1"/>
              </a:solidFill>
              <a:effectLst/>
              <a:latin typeface="+mn-lt"/>
              <a:ea typeface="+mn-ea"/>
              <a:cs typeface="+mn-cs"/>
            </a:endParaRPr>
          </a:p>
          <a:p>
            <a:r>
              <a:rPr lang="nl-BE" sz="1100" baseline="0" dirty="0" smtClean="0"/>
              <a:t>Het </a:t>
            </a:r>
            <a:r>
              <a:rPr lang="nl-BE" sz="1100" b="1" baseline="0" dirty="0" smtClean="0"/>
              <a:t>resultaat van deze ‘</a:t>
            </a:r>
            <a:r>
              <a:rPr lang="nl-BE" sz="1100" b="1" baseline="0" dirty="0" err="1" smtClean="0"/>
              <a:t>connected</a:t>
            </a:r>
            <a:r>
              <a:rPr lang="nl-BE" sz="1100" b="1" baseline="0" dirty="0" smtClean="0"/>
              <a:t> </a:t>
            </a:r>
            <a:r>
              <a:rPr lang="nl-BE" sz="1100" b="1" baseline="0" dirty="0" err="1" smtClean="0"/>
              <a:t>car</a:t>
            </a:r>
            <a:r>
              <a:rPr lang="nl-BE" sz="1100" b="1" baseline="0" dirty="0" smtClean="0"/>
              <a:t>’ oplossingen is net het omgekeerde van wat we willen</a:t>
            </a:r>
            <a:r>
              <a:rPr lang="nl-BE" sz="1100" baseline="0" dirty="0" smtClean="0"/>
              <a:t>: </a:t>
            </a:r>
            <a:br>
              <a:rPr lang="nl-BE" sz="1100" baseline="0" dirty="0" smtClean="0"/>
            </a:br>
            <a:r>
              <a:rPr lang="nl-BE" sz="1100" baseline="0" dirty="0" smtClean="0"/>
              <a:t>1) maximale scheiden van fietsers &amp; auto’s</a:t>
            </a:r>
            <a:br>
              <a:rPr lang="nl-BE" sz="1100" baseline="0" dirty="0" smtClean="0"/>
            </a:br>
            <a:r>
              <a:rPr lang="nl-BE" sz="1100" baseline="0" dirty="0" smtClean="0"/>
              <a:t>2) verkeer aan lage snelheid waar dit niet anders kan</a:t>
            </a:r>
          </a:p>
          <a:p>
            <a:endParaRPr lang="nl-BE" sz="1100" b="1" i="0" kern="1200" dirty="0" smtClean="0">
              <a:solidFill>
                <a:schemeClr val="tx1"/>
              </a:solidFill>
              <a:effectLst/>
              <a:latin typeface="+mn-lt"/>
              <a:ea typeface="+mn-ea"/>
              <a:cs typeface="+mn-cs"/>
            </a:endParaRPr>
          </a:p>
          <a:p>
            <a:r>
              <a:rPr lang="nl-BE" sz="1100" b="0" i="0" kern="1200" dirty="0" smtClean="0">
                <a:solidFill>
                  <a:schemeClr val="tx1"/>
                </a:solidFill>
                <a:effectLst/>
                <a:latin typeface="+mn-lt"/>
                <a:ea typeface="+mn-ea"/>
                <a:cs typeface="+mn-cs"/>
              </a:rPr>
              <a:t>We dreigen zo</a:t>
            </a:r>
            <a:r>
              <a:rPr lang="nl-BE" sz="1100" b="0" i="0" kern="1200" baseline="0" dirty="0" smtClean="0">
                <a:solidFill>
                  <a:schemeClr val="tx1"/>
                </a:solidFill>
                <a:effectLst/>
                <a:latin typeface="+mn-lt"/>
                <a:ea typeface="+mn-ea"/>
                <a:cs typeface="+mn-cs"/>
              </a:rPr>
              <a:t> in een negatieve spiraal terecht te komen:</a:t>
            </a:r>
          </a:p>
          <a:p>
            <a:r>
              <a:rPr lang="nl-BE" sz="1100" b="0" i="0" kern="1200" dirty="0" smtClean="0">
                <a:solidFill>
                  <a:schemeClr val="tx1"/>
                </a:solidFill>
                <a:effectLst/>
                <a:latin typeface="+mn-lt"/>
                <a:ea typeface="+mn-ea"/>
                <a:cs typeface="+mn-cs"/>
              </a:rPr>
              <a:t>Het wordt te gevaarlijk voor fietsers en voetgangers waardoor zij opnieuw de auto nemen. Enz.</a:t>
            </a:r>
          </a:p>
          <a:p>
            <a:endParaRPr lang="nl-BE" sz="1100" b="0" i="0" kern="1200" dirty="0" smtClean="0">
              <a:solidFill>
                <a:schemeClr val="tx1"/>
              </a:solidFill>
              <a:effectLst/>
              <a:latin typeface="+mn-lt"/>
              <a:ea typeface="+mn-ea"/>
              <a:cs typeface="+mn-cs"/>
            </a:endParaRPr>
          </a:p>
          <a:p>
            <a:endParaRPr lang="nl-BE" sz="1100" b="0" i="0" kern="1200" dirty="0" smtClean="0">
              <a:solidFill>
                <a:schemeClr val="tx1"/>
              </a:solidFill>
              <a:effectLst/>
              <a:latin typeface="+mn-lt"/>
              <a:ea typeface="+mn-ea"/>
              <a:cs typeface="+mn-cs"/>
            </a:endParaRPr>
          </a:p>
          <a:p>
            <a:r>
              <a:rPr lang="nl-BE" sz="1100" b="0" i="0" kern="1200" dirty="0" smtClean="0">
                <a:solidFill>
                  <a:schemeClr val="tx1"/>
                </a:solidFill>
                <a:effectLst/>
                <a:latin typeface="+mn-lt"/>
                <a:ea typeface="+mn-ea"/>
                <a:cs typeface="+mn-cs"/>
              </a:rPr>
              <a:t>https://nieuws.vtm.be/binnenland/agressief-sluipverkeer-moet-stoppen</a:t>
            </a:r>
          </a:p>
          <a:p>
            <a:endParaRPr lang="nl-BE" sz="1100" b="1" i="0" kern="1200" dirty="0" smtClean="0">
              <a:solidFill>
                <a:schemeClr val="tx1"/>
              </a:solidFill>
              <a:effectLst/>
              <a:latin typeface="+mn-lt"/>
              <a:ea typeface="+mn-ea"/>
              <a:cs typeface="+mn-cs"/>
            </a:endParaRPr>
          </a:p>
          <a:p>
            <a:r>
              <a:rPr lang="nl-BE" sz="1100" b="1" i="0" kern="1200" dirty="0" smtClean="0">
                <a:solidFill>
                  <a:schemeClr val="tx1"/>
                </a:solidFill>
                <a:effectLst/>
                <a:latin typeface="+mn-lt"/>
                <a:ea typeface="+mn-ea"/>
                <a:cs typeface="+mn-cs"/>
              </a:rPr>
              <a:t>De Vlaamse steden en gemeenten zijn niet te spreken over het toenemende sluipverkeer. Uit cijfers van </a:t>
            </a:r>
            <a:r>
              <a:rPr lang="nl-BE" sz="1100" b="1" i="0" kern="1200" dirty="0" err="1" smtClean="0">
                <a:solidFill>
                  <a:schemeClr val="tx1"/>
                </a:solidFill>
                <a:effectLst/>
                <a:latin typeface="+mn-lt"/>
                <a:ea typeface="+mn-ea"/>
                <a:cs typeface="+mn-cs"/>
              </a:rPr>
              <a:t>Touring</a:t>
            </a:r>
            <a:r>
              <a:rPr lang="nl-BE" sz="1100" b="1" i="0" kern="1200" dirty="0" smtClean="0">
                <a:solidFill>
                  <a:schemeClr val="tx1"/>
                </a:solidFill>
                <a:effectLst/>
                <a:latin typeface="+mn-lt"/>
                <a:ea typeface="+mn-ea"/>
                <a:cs typeface="+mn-cs"/>
              </a:rPr>
              <a:t> blijkt dat 4 op de 10 bestuurders sluipwegen gebruiken van en naar het werk, maar dat gaat ten koste van lokale bevolking. “Bestuurders die sluipwegen gebruiken hebben geen respect, rijden veel te snel en zijn een gevaar voor de zwakke weggebruikers”, zegt Walter De Donder, burgemeester van Affligem. "Bovendien kan onze infrastructuur dat verkeer niet aan, huizen beginnen er zelfs door te scheuren."</a:t>
            </a:r>
            <a:endParaRPr lang="nl-BE" sz="1100" b="0" i="0" kern="1200" dirty="0" smtClean="0">
              <a:solidFill>
                <a:schemeClr val="tx1"/>
              </a:solidFill>
              <a:effectLst/>
              <a:latin typeface="+mn-lt"/>
              <a:ea typeface="+mn-ea"/>
              <a:cs typeface="+mn-cs"/>
            </a:endParaRPr>
          </a:p>
          <a:p>
            <a:r>
              <a:rPr lang="nl-BE" sz="1100" b="0" i="0" kern="1200" dirty="0" smtClean="0">
                <a:solidFill>
                  <a:schemeClr val="tx1"/>
                </a:solidFill>
                <a:effectLst/>
                <a:latin typeface="+mn-lt"/>
                <a:ea typeface="+mn-ea"/>
                <a:cs typeface="+mn-cs"/>
              </a:rPr>
              <a:t>De hoofdwegen lopen vol en dus kiezen meer en meer pendelaars - vaak met de hulp van de apps zoals </a:t>
            </a:r>
            <a:r>
              <a:rPr lang="nl-BE" sz="1100" b="0" i="0" kern="1200" dirty="0" err="1" smtClean="0">
                <a:solidFill>
                  <a:schemeClr val="tx1"/>
                </a:solidFill>
                <a:effectLst/>
                <a:latin typeface="+mn-lt"/>
                <a:ea typeface="+mn-ea"/>
                <a:cs typeface="+mn-cs"/>
              </a:rPr>
              <a:t>Waze</a:t>
            </a:r>
            <a:r>
              <a:rPr lang="nl-BE" sz="1100" b="0" i="0" kern="1200" dirty="0" smtClean="0">
                <a:solidFill>
                  <a:schemeClr val="tx1"/>
                </a:solidFill>
                <a:effectLst/>
                <a:latin typeface="+mn-lt"/>
                <a:ea typeface="+mn-ea"/>
                <a:cs typeface="+mn-cs"/>
              </a:rPr>
              <a:t> - voor de kleine straatjes, woonwijken en binnenwegen om de hoofdstad te bereiken. Handig voor de bestuurders om files te ontwijken, maar een echt probleem voor de woonwijken en dorpskernen die dagelijks al dat extra verkeer moeten slikken.</a:t>
            </a:r>
          </a:p>
          <a:p>
            <a:r>
              <a:rPr lang="nl-BE" sz="1100" b="1" i="0" kern="1200" dirty="0" smtClean="0">
                <a:solidFill>
                  <a:schemeClr val="tx1"/>
                </a:solidFill>
                <a:effectLst/>
                <a:latin typeface="+mn-lt"/>
                <a:ea typeface="+mn-ea"/>
                <a:cs typeface="+mn-cs"/>
              </a:rPr>
              <a:t>Verkeersagressie</a:t>
            </a:r>
            <a:r>
              <a:rPr lang="nl-BE" sz="1100" b="0" i="0" kern="1200" dirty="0" smtClean="0">
                <a:solidFill>
                  <a:schemeClr val="tx1"/>
                </a:solidFill>
                <a:effectLst/>
                <a:latin typeface="+mn-lt"/>
                <a:ea typeface="+mn-ea"/>
                <a:cs typeface="+mn-cs"/>
              </a:rPr>
              <a:t/>
            </a:r>
            <a:br>
              <a:rPr lang="nl-BE" sz="1100" b="0" i="0" kern="1200" dirty="0" smtClean="0">
                <a:solidFill>
                  <a:schemeClr val="tx1"/>
                </a:solidFill>
                <a:effectLst/>
                <a:latin typeface="+mn-lt"/>
                <a:ea typeface="+mn-ea"/>
                <a:cs typeface="+mn-cs"/>
              </a:rPr>
            </a:br>
            <a:r>
              <a:rPr lang="nl-BE" sz="1100" b="0" i="0" kern="1200" dirty="0" smtClean="0">
                <a:solidFill>
                  <a:schemeClr val="tx1"/>
                </a:solidFill>
                <a:effectLst/>
                <a:latin typeface="+mn-lt"/>
                <a:ea typeface="+mn-ea"/>
                <a:cs typeface="+mn-cs"/>
              </a:rPr>
              <a:t>“Het afrittencomplex van de E40 ligt op ons grondgebied en dat weegt op de mobiliteit in onze gemeente”, zegt Walter De Donder, burgemeester van Affligem. “Mensen zijn het beu dat de lokale wegen gebruikt worden als sluipwegen. Heel wat van die chauffeurs rijden bijzonder egoïstisch. Er is heel wat verkeersagressie en ze hebben geen respect voor de inwoners.”</a:t>
            </a:r>
          </a:p>
          <a:p>
            <a:r>
              <a:rPr lang="nl-BE" sz="1100" b="0" i="0" kern="1200" dirty="0" smtClean="0">
                <a:solidFill>
                  <a:schemeClr val="tx1"/>
                </a:solidFill>
                <a:effectLst/>
                <a:latin typeface="+mn-lt"/>
                <a:ea typeface="+mn-ea"/>
                <a:cs typeface="+mn-cs"/>
              </a:rPr>
              <a:t>“Het is inderdaad een echt pijnpunt”, bevestigt Guy </a:t>
            </a:r>
            <a:r>
              <a:rPr lang="nl-BE" sz="1100" b="0" i="0" kern="1200" dirty="0" err="1" smtClean="0">
                <a:solidFill>
                  <a:schemeClr val="tx1"/>
                </a:solidFill>
                <a:effectLst/>
                <a:latin typeface="+mn-lt"/>
                <a:ea typeface="+mn-ea"/>
                <a:cs typeface="+mn-cs"/>
              </a:rPr>
              <a:t>Uyttersprot</a:t>
            </a:r>
            <a:r>
              <a:rPr lang="nl-BE" sz="1100" b="0" i="0" kern="1200" dirty="0" smtClean="0">
                <a:solidFill>
                  <a:schemeClr val="tx1"/>
                </a:solidFill>
                <a:effectLst/>
                <a:latin typeface="+mn-lt"/>
                <a:ea typeface="+mn-ea"/>
                <a:cs typeface="+mn-cs"/>
              </a:rPr>
              <a:t>, Affligems schepen van Mobiliteit. “Niemand houdt zich aan de zone 50 en de politie heeft geen tijd voor snelheidscontroles. Wij plaatsen verkeersremmers, drempels en plateaus en maken gebruik van afscheidingen. We doen wat we kunnen in de mate van het mogelijke.”</a:t>
            </a:r>
          </a:p>
          <a:p>
            <a:r>
              <a:rPr lang="nl-BE" sz="1100" b="1" i="0" kern="1200" dirty="0" smtClean="0">
                <a:solidFill>
                  <a:schemeClr val="tx1"/>
                </a:solidFill>
                <a:effectLst/>
                <a:latin typeface="+mn-lt"/>
                <a:ea typeface="+mn-ea"/>
                <a:cs typeface="+mn-cs"/>
              </a:rPr>
              <a:t>Vrachtwagens</a:t>
            </a:r>
            <a:r>
              <a:rPr lang="nl-BE" sz="1100" b="0" i="0" kern="1200" dirty="0" smtClean="0">
                <a:solidFill>
                  <a:schemeClr val="tx1"/>
                </a:solidFill>
                <a:effectLst/>
                <a:latin typeface="+mn-lt"/>
                <a:ea typeface="+mn-ea"/>
                <a:cs typeface="+mn-cs"/>
              </a:rPr>
              <a:t/>
            </a:r>
            <a:br>
              <a:rPr lang="nl-BE" sz="1100" b="0" i="0" kern="1200" dirty="0" smtClean="0">
                <a:solidFill>
                  <a:schemeClr val="tx1"/>
                </a:solidFill>
                <a:effectLst/>
                <a:latin typeface="+mn-lt"/>
                <a:ea typeface="+mn-ea"/>
                <a:cs typeface="+mn-cs"/>
              </a:rPr>
            </a:br>
            <a:r>
              <a:rPr lang="nl-BE" sz="1100" b="0" i="0" kern="1200" dirty="0" smtClean="0">
                <a:solidFill>
                  <a:schemeClr val="tx1"/>
                </a:solidFill>
                <a:effectLst/>
                <a:latin typeface="+mn-lt"/>
                <a:ea typeface="+mn-ea"/>
                <a:cs typeface="+mn-cs"/>
              </a:rPr>
              <a:t>Zeker het vrachtverkeer is een groot probleem, zegt De Donder. “Vrachtwagenchauffeurs proberen autosnelwegen zo veel mogelijk te vermijden sinds ze tol moeten betalen. Dan komen ze natuurlijk in de kleinere gemeentes terecht. De overheid had dat nu toch kunnen voorzien? Daar hadden ze echt beter over moeten nadenken. Bovendien zijn de sluipwegen geen nieuw aangelegde straten. Het gaat vaak om oude infrastructuur, die niet aangepast is aan al dat verkeer. Huizen beginnen er zelfs door te scheuren."</a:t>
            </a:r>
          </a:p>
          <a:p>
            <a:r>
              <a:rPr lang="nl-BE" sz="1100" b="1" i="0" kern="1200" dirty="0" smtClean="0">
                <a:solidFill>
                  <a:schemeClr val="tx1"/>
                </a:solidFill>
                <a:effectLst/>
                <a:latin typeface="+mn-lt"/>
                <a:ea typeface="+mn-ea"/>
                <a:cs typeface="+mn-cs"/>
              </a:rPr>
              <a:t>Negatieve spiraal</a:t>
            </a:r>
            <a:br>
              <a:rPr lang="nl-BE" sz="1100" b="1" i="0" kern="1200" dirty="0" smtClean="0">
                <a:solidFill>
                  <a:schemeClr val="tx1"/>
                </a:solidFill>
                <a:effectLst/>
                <a:latin typeface="+mn-lt"/>
                <a:ea typeface="+mn-ea"/>
                <a:cs typeface="+mn-cs"/>
              </a:rPr>
            </a:br>
            <a:r>
              <a:rPr lang="nl-BE" sz="1100" b="0" i="0" kern="1200" dirty="0" smtClean="0">
                <a:solidFill>
                  <a:schemeClr val="tx1"/>
                </a:solidFill>
                <a:effectLst/>
                <a:latin typeface="+mn-lt"/>
                <a:ea typeface="+mn-ea"/>
                <a:cs typeface="+mn-cs"/>
              </a:rPr>
              <a:t>Ook in Asse, de gemeente naast Affligem, zitten de binnenwegen vaak dicht door het sluipverkeer. “Gebeurt er iets op de Ring of op de E40? Dan is Asse het grote alternatief”, zegt Yoeri </a:t>
            </a:r>
            <a:r>
              <a:rPr lang="nl-BE" sz="1100" b="0" i="0" kern="1200" dirty="0" err="1" smtClean="0">
                <a:solidFill>
                  <a:schemeClr val="tx1"/>
                </a:solidFill>
                <a:effectLst/>
                <a:latin typeface="+mn-lt"/>
                <a:ea typeface="+mn-ea"/>
                <a:cs typeface="+mn-cs"/>
              </a:rPr>
              <a:t>Vastersavendts</a:t>
            </a:r>
            <a:r>
              <a:rPr lang="nl-BE" sz="1100" b="0" i="0" kern="1200" dirty="0" smtClean="0">
                <a:solidFill>
                  <a:schemeClr val="tx1"/>
                </a:solidFill>
                <a:effectLst/>
                <a:latin typeface="+mn-lt"/>
                <a:ea typeface="+mn-ea"/>
                <a:cs typeface="+mn-cs"/>
              </a:rPr>
              <a:t>, schepen van Mobiliteit in Asse. “Het woongebied wordt enorm belast. Er is meer gevaar voor de zwakke weggebruiker en het wordt te gevaarlijk voor fietsers en voetgangers waardoor zij opnieuw de auto nemen. Zo komen zo we in een negatieve spiraal terecht. Onze wegen zijn gewoonweg niet op voorzien op 22.000 auto’s per dag door het centrum."</a:t>
            </a:r>
          </a:p>
          <a:p>
            <a:r>
              <a:rPr lang="nl-BE" sz="1100" b="0" i="0" kern="1200" dirty="0" err="1" smtClean="0">
                <a:solidFill>
                  <a:schemeClr val="tx1"/>
                </a:solidFill>
                <a:effectLst/>
                <a:latin typeface="+mn-lt"/>
                <a:ea typeface="+mn-ea"/>
                <a:cs typeface="+mn-cs"/>
              </a:rPr>
              <a:t>Vastersavendts</a:t>
            </a:r>
            <a:r>
              <a:rPr lang="nl-BE" sz="1100" b="0" i="0" kern="1200" dirty="0" smtClean="0">
                <a:solidFill>
                  <a:schemeClr val="tx1"/>
                </a:solidFill>
                <a:effectLst/>
                <a:latin typeface="+mn-lt"/>
                <a:ea typeface="+mn-ea"/>
                <a:cs typeface="+mn-cs"/>
              </a:rPr>
              <a:t> wil de woongebieden opnieuw leefbaar maken. "Wij proberen het sluipverkeer in kaart te brengen, plaatsen dynamische borden en werken samen met De Lijn om zo veel mogelijk mensen met het openbaar vervoer te laten reizen. Maar bestuurders zijn zo innovatief. Sluit een straat af voor verkeer en een week later is er al een nieuw alternatief ontdekt."</a:t>
            </a:r>
          </a:p>
          <a:p>
            <a:r>
              <a:rPr lang="nl-BE" sz="1100" b="1" i="0" kern="1200" dirty="0" smtClean="0">
                <a:solidFill>
                  <a:schemeClr val="tx1"/>
                </a:solidFill>
                <a:effectLst/>
                <a:latin typeface="+mn-lt"/>
                <a:ea typeface="+mn-ea"/>
                <a:cs typeface="+mn-cs"/>
              </a:rPr>
              <a:t>Frustratie bij inwoners</a:t>
            </a:r>
            <a:br>
              <a:rPr lang="nl-BE" sz="1100" b="1" i="0" kern="1200" dirty="0" smtClean="0">
                <a:solidFill>
                  <a:schemeClr val="tx1"/>
                </a:solidFill>
                <a:effectLst/>
                <a:latin typeface="+mn-lt"/>
                <a:ea typeface="+mn-ea"/>
                <a:cs typeface="+mn-cs"/>
              </a:rPr>
            </a:br>
            <a:r>
              <a:rPr lang="nl-BE" sz="1100" b="0" i="0" kern="1200" dirty="0" err="1" smtClean="0">
                <a:solidFill>
                  <a:schemeClr val="tx1"/>
                </a:solidFill>
                <a:effectLst/>
                <a:latin typeface="+mn-lt"/>
                <a:ea typeface="+mn-ea"/>
                <a:cs typeface="+mn-cs"/>
              </a:rPr>
              <a:t>Wolvertem</a:t>
            </a:r>
            <a:r>
              <a:rPr lang="nl-BE" sz="1100" b="0" i="0" kern="1200" dirty="0" smtClean="0">
                <a:solidFill>
                  <a:schemeClr val="tx1"/>
                </a:solidFill>
                <a:effectLst/>
                <a:latin typeface="+mn-lt"/>
                <a:ea typeface="+mn-ea"/>
                <a:cs typeface="+mn-cs"/>
              </a:rPr>
              <a:t>, een deelgemeente van Meise, kent ook serieuze hinder door het sluipverkeer. “We krijgen last van luchtvervuiling in onze dorpskern en het zorgt voor een enorme frustratie bij de inwoners zelf, want zij staan vaak voor hun eigen deur al in de file”, zegt schepen van Mobiliteit in Meise Jonathan De Valck. “Onze wegen in de dorpskern zijn daar niet op voorzien. Het zijn er redelijk smalle wegen en die kunnen al dat verkeer niet slikken, zo ontstaan er binnen de kortste keer opnieuw files. Zo kan het niet verder, dit moet echt stoppen.”</a:t>
            </a:r>
          </a:p>
          <a:p>
            <a:endParaRPr lang="nl-BE" dirty="0"/>
          </a:p>
        </p:txBody>
      </p:sp>
    </p:spTree>
    <p:extLst>
      <p:ext uri="{BB962C8B-B14F-4D97-AF65-F5344CB8AC3E}">
        <p14:creationId xmlns:p14="http://schemas.microsoft.com/office/powerpoint/2010/main" val="234896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Vooral</a:t>
            </a:r>
            <a:r>
              <a:rPr lang="nl-BE" baseline="0" dirty="0" smtClean="0"/>
              <a:t> de </a:t>
            </a:r>
            <a:r>
              <a:rPr lang="nl-BE" dirty="0" smtClean="0"/>
              <a:t>overdreven snelheid</a:t>
            </a:r>
            <a:r>
              <a:rPr lang="nl-BE" baseline="0" dirty="0" smtClean="0"/>
              <a:t> stelt zo’n groot </a:t>
            </a:r>
            <a:r>
              <a:rPr lang="nl-BE" baseline="0" dirty="0" smtClean="0"/>
              <a:t>probleem</a:t>
            </a:r>
            <a:r>
              <a:rPr lang="nl-BE" baseline="0" dirty="0" smtClean="0"/>
              <a:t>, dat we onze wegen verminken door er obstakels op te plaatsen, in theorie elke 150m. </a:t>
            </a:r>
            <a:br>
              <a:rPr lang="nl-BE" baseline="0" dirty="0" smtClean="0"/>
            </a:br>
            <a:r>
              <a:rPr lang="nl-BE" baseline="0" dirty="0" smtClean="0"/>
              <a:t>Tegen sluipverkeer helpt dit echter bitter weinig.</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De beste oplossing is daarvoor het knippen van een straat</a:t>
            </a:r>
            <a:r>
              <a:rPr lang="nl-BE" dirty="0" smtClean="0"/>
              <a:t>. Dit is in onze “woonnevel” echter vaak</a:t>
            </a:r>
            <a:r>
              <a:rPr lang="nl-BE" baseline="0" dirty="0" smtClean="0"/>
              <a:t> niet mogelijk.</a:t>
            </a:r>
          </a:p>
          <a:p>
            <a:endParaRPr lang="nl-BE" baseline="0" dirty="0" smtClean="0"/>
          </a:p>
          <a:p>
            <a:endParaRPr lang="nl-BE" baseline="0" dirty="0" smtClean="0"/>
          </a:p>
          <a:p>
            <a:r>
              <a:rPr lang="nl-B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smtClean="0"/>
              <a:t>Achtergrond</a:t>
            </a:r>
          </a:p>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In</a:t>
            </a:r>
            <a:r>
              <a:rPr lang="nl-BE" baseline="0" dirty="0" smtClean="0"/>
              <a:t> onze </a:t>
            </a:r>
            <a:r>
              <a:rPr lang="nl-BE" dirty="0" smtClean="0"/>
              <a:t>woonlinten zijn de gekende snelheid remmende</a:t>
            </a:r>
            <a:r>
              <a:rPr lang="nl-BE" baseline="0" dirty="0" smtClean="0"/>
              <a:t> maatregelen veel minder effectief en vooral peperduur.</a:t>
            </a:r>
            <a:endParaRPr lang="nl-B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Bij verspreide bebouwing komt de verhouding ‘kosten/baten’ snel scheef te zitten. In theorie heb je elke 150m een snelheidsremmer nodig…</a:t>
            </a:r>
            <a:r>
              <a:rPr lang="nl-BE" dirty="0" smtClean="0"/>
              <a:t/>
            </a:r>
            <a:br>
              <a:rPr lang="nl-BE" dirty="0" smtClean="0"/>
            </a:br>
            <a:r>
              <a:rPr lang="nl-BE" baseline="0" dirty="0" smtClean="0"/>
              <a:t>Alle infrastructurele ingrepen leiden tot bijkomende overlast en vaak ook tot enkelvoudige ongevallen.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smtClean="0"/>
              <a:t>Bron</a:t>
            </a:r>
            <a:r>
              <a:rPr lang="nl-B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Afbeelding1</a:t>
            </a:r>
            <a:br>
              <a:rPr lang="nl-BE" baseline="0" dirty="0" smtClean="0"/>
            </a:br>
            <a:r>
              <a:rPr lang="nl-BE" baseline="0" dirty="0" smtClean="0"/>
              <a:t>https://deanderekrispeeters.wordpress.com/2017/05/13/over-lintwormen-en-hun-neveneffecten/</a:t>
            </a:r>
            <a:br>
              <a:rPr lang="nl-BE" baseline="0" dirty="0" smtClean="0"/>
            </a:br>
            <a:r>
              <a:rPr lang="nl-BE" dirty="0" smtClean="0"/>
              <a:t>Afbeelding</a:t>
            </a:r>
            <a:r>
              <a:rPr lang="nl-BE" baseline="0" dirty="0" smtClean="0"/>
              <a:t> 2:</a:t>
            </a:r>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http://nieuws.vtm.be/binnenland/62659-veldrijdster-sterft-bij-aanrijding</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Een groot probleem zijn enkelvoudige ongevallen, soms ook dodelijke, voor fietsers, zie ook Studiedag “</a:t>
            </a:r>
            <a:r>
              <a:rPr lang="nl-BE" sz="1100" b="0" i="0" kern="1200" dirty="0" smtClean="0">
                <a:solidFill>
                  <a:schemeClr val="tx1"/>
                </a:solidFill>
                <a:effectLst/>
                <a:latin typeface="+mn-lt"/>
                <a:ea typeface="+mn-ea"/>
                <a:cs typeface="+mn-cs"/>
              </a:rPr>
              <a:t>Fietsberaad pakt uit! Argumenten voor een sterk fietsbeleid”</a:t>
            </a:r>
          </a:p>
          <a:p>
            <a:pPr marL="0" marR="0" indent="0" algn="l" defTabSz="914400" rtl="0" eaLnBrk="1" fontAlgn="auto" latinLnBrk="0" hangingPunct="1">
              <a:lnSpc>
                <a:spcPct val="100000"/>
              </a:lnSpc>
              <a:spcBef>
                <a:spcPts val="0"/>
              </a:spcBef>
              <a:spcAft>
                <a:spcPts val="0"/>
              </a:spcAft>
              <a:buClrTx/>
              <a:buSzTx/>
              <a:buFontTx/>
              <a:buNone/>
              <a:tabLst/>
              <a:defRPr/>
            </a:pPr>
            <a:r>
              <a:rPr lang="nl-BE" sz="1100" b="0" i="0" u="none" strike="noStrike" kern="1200" dirty="0" smtClean="0">
                <a:solidFill>
                  <a:schemeClr val="tx1"/>
                </a:solidFill>
                <a:effectLst/>
                <a:latin typeface="+mn-lt"/>
                <a:ea typeface="+mn-ea"/>
                <a:cs typeface="+mn-cs"/>
                <a:hlinkClick r:id="rId3"/>
              </a:rPr>
              <a:t>Verkeersveiligheid: ​Paul Schepers onderzoeker SWOV</a:t>
            </a:r>
            <a:endParaRPr lang="nl-BE" sz="11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100" b="0" i="0" u="none" strike="noStrike" kern="1200" dirty="0" smtClean="0">
                <a:solidFill>
                  <a:schemeClr val="tx1"/>
                </a:solidFill>
                <a:effectLst/>
                <a:latin typeface="+mn-lt"/>
                <a:ea typeface="+mn-ea"/>
                <a:cs typeface="+mn-cs"/>
              </a:rPr>
              <a:t>http://www.vvsg.be/Documents/fietsberaad%20pakt%20uit!/Presentatie%20Schepers%20Fietsberaad%2010%20december_final.pptx</a:t>
            </a:r>
          </a:p>
          <a:p>
            <a:pPr marL="0" marR="0" indent="0" algn="l" defTabSz="914400" rtl="0" eaLnBrk="1" fontAlgn="auto" latinLnBrk="0" hangingPunct="1">
              <a:lnSpc>
                <a:spcPct val="100000"/>
              </a:lnSpc>
              <a:spcBef>
                <a:spcPts val="0"/>
              </a:spcBef>
              <a:spcAft>
                <a:spcPts val="0"/>
              </a:spcAft>
              <a:buClrTx/>
              <a:buSzTx/>
              <a:buFontTx/>
              <a:buNone/>
              <a:tabLst/>
              <a:defRPr/>
            </a:pPr>
            <a:r>
              <a:rPr lang="nl-BE" sz="1100" b="0" i="0" u="none" strike="noStrike" kern="1200" dirty="0" smtClean="0">
                <a:solidFill>
                  <a:schemeClr val="tx1"/>
                </a:solidFill>
                <a:effectLst/>
                <a:latin typeface="+mn-lt"/>
                <a:ea typeface="+mn-ea"/>
                <a:cs typeface="+mn-cs"/>
              </a:rPr>
              <a:t>(</a:t>
            </a:r>
            <a:r>
              <a:rPr lang="nl-BE" dirty="0" smtClean="0"/>
              <a:t>http://www.vvsg.be/kalender/Paginas/Fietsberaadpaktuit!20151210.aspx )</a:t>
            </a:r>
          </a:p>
        </p:txBody>
      </p:sp>
    </p:spTree>
    <p:extLst>
      <p:ext uri="{BB962C8B-B14F-4D97-AF65-F5344CB8AC3E}">
        <p14:creationId xmlns:p14="http://schemas.microsoft.com/office/powerpoint/2010/main" val="3573853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baseline="0" dirty="0" smtClean="0"/>
              <a:t>Daarom investeren gemeentes in de slimmere varianten: de slagboom met </a:t>
            </a:r>
            <a:r>
              <a:rPr lang="nl-BE" baseline="0" dirty="0" smtClean="0"/>
              <a:t>een badge </a:t>
            </a:r>
            <a:r>
              <a:rPr lang="nl-BE" baseline="0" dirty="0" smtClean="0"/>
              <a:t>voor elke buurtbewoner.</a:t>
            </a:r>
          </a:p>
          <a:p>
            <a:endParaRPr lang="nl-BE" baseline="0" dirty="0" smtClean="0"/>
          </a:p>
          <a:p>
            <a:r>
              <a:rPr lang="nl-BE" baseline="0" dirty="0" smtClean="0"/>
              <a:t>Of een bordje “uitgezonderd vergunningshouders”. </a:t>
            </a:r>
            <a:br>
              <a:rPr lang="nl-BE" baseline="0" dirty="0" smtClean="0"/>
            </a:br>
            <a:r>
              <a:rPr lang="nl-BE" baseline="0" dirty="0" smtClean="0"/>
              <a:t/>
            </a:r>
            <a:br>
              <a:rPr lang="nl-BE" baseline="0" dirty="0" smtClean="0"/>
            </a:br>
            <a:r>
              <a:rPr lang="nl-BE" baseline="0" dirty="0" smtClean="0"/>
              <a:t>Doordat inciviek gedrag meer regel dan uitzondering is, </a:t>
            </a:r>
            <a:br>
              <a:rPr lang="nl-BE" baseline="0" dirty="0" smtClean="0"/>
            </a:br>
            <a:r>
              <a:rPr lang="nl-BE" baseline="0" dirty="0" smtClean="0"/>
              <a:t>moet er dan wel een intelligente camera bij voor de handhaving. </a:t>
            </a:r>
            <a:br>
              <a:rPr lang="nl-BE" baseline="0" dirty="0" smtClean="0"/>
            </a:br>
            <a:endParaRPr lang="nl-BE" baseline="0" dirty="0" smtClean="0"/>
          </a:p>
          <a:p>
            <a:endParaRPr lang="nl-BE" baseline="0" dirty="0" smtClean="0"/>
          </a:p>
          <a:p>
            <a:endParaRPr lang="nl-BE" baseline="0" dirty="0" smtClean="0"/>
          </a:p>
          <a:p>
            <a:endParaRPr lang="nl-BE" baseline="0" dirty="0" smtClean="0"/>
          </a:p>
          <a:p>
            <a:r>
              <a:rPr lang="nl-BE" b="1" baseline="0" dirty="0" smtClean="0"/>
              <a:t>Bron:</a:t>
            </a:r>
          </a:p>
          <a:p>
            <a:endParaRPr lang="nl-BE" dirty="0" smtClean="0"/>
          </a:p>
          <a:p>
            <a:r>
              <a:rPr lang="nl-BE" dirty="0" smtClean="0"/>
              <a:t>https://nieuws.vtm.be/vtm-nieuws/binnenland/sluipwegen-steden-nemen-maatregelen</a:t>
            </a:r>
          </a:p>
          <a:p>
            <a:r>
              <a:rPr lang="nl-BE" dirty="0" smtClean="0"/>
              <a:t>&amp; eigen foto (Leuven –</a:t>
            </a:r>
            <a:r>
              <a:rPr lang="nl-BE" baseline="0" dirty="0" smtClean="0"/>
              <a:t> </a:t>
            </a:r>
            <a:r>
              <a:rPr lang="nl-BE" baseline="0" dirty="0" err="1" smtClean="0"/>
              <a:t>Ijzerenpoortstraat</a:t>
            </a:r>
            <a:r>
              <a:rPr lang="nl-BE" baseline="0" dirty="0" smtClean="0"/>
              <a:t>)</a:t>
            </a:r>
            <a:endParaRPr lang="nl-BE" dirty="0" smtClean="0"/>
          </a:p>
        </p:txBody>
      </p:sp>
    </p:spTree>
    <p:extLst>
      <p:ext uri="{BB962C8B-B14F-4D97-AF65-F5344CB8AC3E}">
        <p14:creationId xmlns:p14="http://schemas.microsoft.com/office/powerpoint/2010/main" val="234876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Een andere tactiek is nudging.</a:t>
            </a:r>
            <a:r>
              <a:rPr lang="nl-BE" baseline="0" dirty="0" smtClean="0"/>
              <a:t> De </a:t>
            </a:r>
            <a:r>
              <a:rPr lang="nl-BE" baseline="0" dirty="0" err="1" smtClean="0"/>
              <a:t>Smiley</a:t>
            </a:r>
            <a:r>
              <a:rPr lang="nl-BE" baseline="0" dirty="0" smtClean="0"/>
              <a:t> borden en zogenaamde “wachtverzachters” duiken overal op in Vlaanderen.</a:t>
            </a:r>
            <a:br>
              <a:rPr lang="nl-BE" baseline="0" dirty="0" smtClean="0"/>
            </a:br>
            <a:r>
              <a:rPr lang="nl-BE" baseline="0" dirty="0" smtClean="0"/>
              <a:t>Beloon mensen die zich aan de snelheid houden, of verhoog de sociale druk.</a:t>
            </a:r>
            <a:br>
              <a:rPr lang="nl-BE" baseline="0" dirty="0" smtClean="0"/>
            </a:br>
            <a:r>
              <a:rPr lang="nl-BE" baseline="0" dirty="0" smtClean="0"/>
              <a:t>Geef de mensen iets in de plaats als ze moeten wachten.</a:t>
            </a:r>
          </a:p>
          <a:p>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Lokaal </a:t>
            </a:r>
            <a:r>
              <a:rPr lang="nl-BE" baseline="0" dirty="0" smtClean="0"/>
              <a:t>zijn dit prima oplossingen. </a:t>
            </a: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dirty="0" smtClean="0"/>
              <a:t>Ik ben er van overtuigd dat Vlaanderen de lat hoger moet leggen en voor </a:t>
            </a:r>
            <a:r>
              <a:rPr lang="nl-BE" b="1" baseline="0" dirty="0" err="1" smtClean="0"/>
              <a:t>gebiedsdekkende</a:t>
            </a:r>
            <a:r>
              <a:rPr lang="nl-BE" b="1" baseline="0" dirty="0" smtClean="0"/>
              <a:t> oplossingen moet gaan. </a:t>
            </a:r>
          </a:p>
          <a:p>
            <a:pPr marL="0" marR="0" indent="0" algn="l" defTabSz="914400" rtl="0" eaLnBrk="1" fontAlgn="auto" latinLnBrk="0" hangingPunct="1">
              <a:lnSpc>
                <a:spcPct val="100000"/>
              </a:lnSpc>
              <a:spcBef>
                <a:spcPts val="0"/>
              </a:spcBef>
              <a:spcAft>
                <a:spcPts val="0"/>
              </a:spcAft>
              <a:buClrTx/>
              <a:buSzTx/>
              <a:buFontTx/>
              <a:buNone/>
              <a:tabLst/>
              <a:defRPr/>
            </a:pPr>
            <a:r>
              <a:rPr lang="nl-BE" b="0" baseline="0" dirty="0" smtClean="0"/>
              <a:t>Tal van evoluties bieden nieuwe mogelijkheden.</a:t>
            </a:r>
          </a:p>
          <a:p>
            <a:endParaRPr lang="nl-BE" baseline="0" dirty="0" smtClean="0"/>
          </a:p>
          <a:p>
            <a:endParaRPr lang="nl-BE" b="1" dirty="0" smtClean="0"/>
          </a:p>
          <a:p>
            <a:r>
              <a:rPr lang="nl-BE" b="1" dirty="0" smtClean="0"/>
              <a:t>Achtergrond</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Elke fysieke ingreep kost geld én tijd. De meeste gemeenten hebben nu al personeel &amp; geld tekort voor basisinfrastructuur.</a:t>
            </a:r>
          </a:p>
          <a:p>
            <a:endParaRPr lang="nl-BE" baseline="0" dirty="0" smtClean="0"/>
          </a:p>
          <a:p>
            <a:endParaRPr lang="nl-BE" baseline="0" dirty="0" smtClean="0"/>
          </a:p>
          <a:p>
            <a:r>
              <a:rPr lang="nl-BE" b="1" baseline="0" dirty="0" smtClean="0"/>
              <a:t>Bron:</a:t>
            </a:r>
          </a:p>
          <a:p>
            <a:r>
              <a:rPr lang="nl-BE" b="0" baseline="0" dirty="0" smtClean="0"/>
              <a:t>Eigen opname, Bonheiden &amp; Antwerpen</a:t>
            </a:r>
            <a:endParaRPr lang="nl-BE" b="0" dirty="0"/>
          </a:p>
        </p:txBody>
      </p:sp>
    </p:spTree>
    <p:extLst>
      <p:ext uri="{BB962C8B-B14F-4D97-AF65-F5344CB8AC3E}">
        <p14:creationId xmlns:p14="http://schemas.microsoft.com/office/powerpoint/2010/main" val="89726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b="0" dirty="0" smtClean="0"/>
              <a:t>De eerste trend is het technologisch kantelpunt waar we ons op bevinden. </a:t>
            </a:r>
            <a:br>
              <a:rPr lang="nl-BE" b="0" dirty="0" smtClean="0"/>
            </a:br>
            <a:r>
              <a:rPr lang="nl-BE" b="0" dirty="0" smtClean="0"/>
              <a:t>Door de </a:t>
            </a:r>
            <a:r>
              <a:rPr lang="nl-BE" b="0" dirty="0" smtClean="0"/>
              <a:t>komst </a:t>
            </a:r>
            <a:r>
              <a:rPr lang="nl-BE" b="0" dirty="0" smtClean="0"/>
              <a:t>van </a:t>
            </a:r>
            <a:r>
              <a:rPr lang="nl-BE" b="0" dirty="0" smtClean="0"/>
              <a:t>C-ITS</a:t>
            </a:r>
            <a:r>
              <a:rPr lang="nl-BE" b="0" baseline="0" dirty="0" smtClean="0"/>
              <a:t> </a:t>
            </a:r>
            <a:r>
              <a:rPr lang="nl-BE" b="0" dirty="0" smtClean="0"/>
              <a:t>zal </a:t>
            </a:r>
            <a:r>
              <a:rPr lang="nl-BE" b="0" dirty="0" smtClean="0"/>
              <a:t>ALLE verkeersinfo binnenkort digitaal beschikbaar </a:t>
            </a:r>
            <a:r>
              <a:rPr lang="nl-BE" b="0" dirty="0" smtClean="0"/>
              <a:t>zijn</a:t>
            </a:r>
            <a:r>
              <a:rPr lang="nl-BE" b="0" dirty="0" smtClean="0"/>
              <a:t>.</a:t>
            </a:r>
          </a:p>
          <a:p>
            <a:r>
              <a:rPr lang="nl-BE" b="0" baseline="0" dirty="0" smtClean="0"/>
              <a:t>In plaats van langs de weg, zal de gebruiker de informatie rechtstreeks krijgen op zijn wagendisplay of smartphone.</a:t>
            </a:r>
          </a:p>
          <a:p>
            <a:r>
              <a:rPr lang="nl-BE" b="0" baseline="0" dirty="0" smtClean="0"/>
              <a:t>Reeds nu al gebruikt in Israël 60% van de bestuurders </a:t>
            </a:r>
            <a:r>
              <a:rPr lang="nl-BE" b="0" baseline="0" dirty="0" err="1" smtClean="0"/>
              <a:t>Waze</a:t>
            </a:r>
            <a:r>
              <a:rPr lang="nl-BE" b="0" baseline="0" dirty="0" smtClean="0"/>
              <a:t>.</a:t>
            </a:r>
            <a:endParaRPr lang="nl-BE" dirty="0" smtClean="0"/>
          </a:p>
          <a:p>
            <a:endParaRPr lang="nl-BE" b="1" dirty="0" smtClean="0"/>
          </a:p>
          <a:p>
            <a:r>
              <a:rPr lang="nl-BE" b="1" dirty="0" smtClean="0"/>
              <a:t>Bron</a:t>
            </a:r>
            <a:r>
              <a:rPr lang="nl-BE" dirty="0" smtClean="0"/>
              <a:t>: Ericsson</a:t>
            </a:r>
            <a:r>
              <a:rPr lang="nl-BE" baseline="0" dirty="0" smtClean="0"/>
              <a:t> </a:t>
            </a:r>
            <a:r>
              <a:rPr lang="nl-BE" baseline="0" dirty="0" err="1" smtClean="0"/>
              <a:t>connected</a:t>
            </a:r>
            <a:r>
              <a:rPr lang="nl-BE" baseline="0" dirty="0" smtClean="0"/>
              <a:t> Traffic Cloud, presentatie http://vebimobe.be</a:t>
            </a:r>
            <a:endParaRPr lang="nl-BE" dirty="0"/>
          </a:p>
        </p:txBody>
      </p:sp>
    </p:spTree>
    <p:extLst>
      <p:ext uri="{BB962C8B-B14F-4D97-AF65-F5344CB8AC3E}">
        <p14:creationId xmlns:p14="http://schemas.microsoft.com/office/powerpoint/2010/main" val="237583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Een tweede</a:t>
            </a:r>
            <a:r>
              <a:rPr lang="nl-BE" baseline="0" dirty="0" smtClean="0"/>
              <a:t> globale evolutie is de doorbraak van AI en de opkomst van de persoonlijke AI assistenten. </a:t>
            </a:r>
            <a:r>
              <a:rPr lang="nl-BE" dirty="0" smtClean="0"/>
              <a:t>Z</a:t>
            </a:r>
            <a:r>
              <a:rPr lang="nl-BE" baseline="0" dirty="0" smtClean="0"/>
              <a:t>eer krachtige taal &amp; beeldherkenning is nu compact &amp; betaalbaar geworden. </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Natuurlijke communicatie biedt veel mogelijkheden om chauffeurs op een positieve manier te beïnvloeden en zijn aandacht bij het verkeer te houden.</a:t>
            </a:r>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
            </a:r>
            <a:br>
              <a:rPr lang="nl-BE" dirty="0" smtClean="0"/>
            </a:br>
            <a:r>
              <a:rPr lang="nl-BE" b="1" baseline="0" dirty="0" smtClean="0"/>
              <a:t>Achtergrond</a:t>
            </a:r>
          </a:p>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In</a:t>
            </a:r>
            <a:r>
              <a:rPr lang="nl-BE" baseline="0" dirty="0" smtClean="0"/>
              <a:t> de VS was de Amazon Echo, met de AI assistent Alexa, veruit het populairste kerstcadeau.</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endParaRPr lang="nl-BE" dirty="0"/>
          </a:p>
        </p:txBody>
      </p:sp>
    </p:spTree>
    <p:extLst>
      <p:ext uri="{BB962C8B-B14F-4D97-AF65-F5344CB8AC3E}">
        <p14:creationId xmlns:p14="http://schemas.microsoft.com/office/powerpoint/2010/main" val="249818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b="0" dirty="0" smtClean="0"/>
              <a:t>Ten derde groeit</a:t>
            </a:r>
            <a:r>
              <a:rPr lang="nl-BE" b="0" baseline="0" dirty="0" smtClean="0"/>
              <a:t> het besef dat individuele of zelfs gemeentelijke route - optimalisaties niet volstaan. We moeten </a:t>
            </a:r>
            <a:r>
              <a:rPr lang="nl-BE" b="1" baseline="0" dirty="0" err="1" smtClean="0"/>
              <a:t>hollistischer</a:t>
            </a:r>
            <a:r>
              <a:rPr lang="nl-BE" b="1" baseline="0" dirty="0" smtClean="0"/>
              <a:t> </a:t>
            </a:r>
            <a:r>
              <a:rPr lang="nl-BE" b="0" baseline="0" dirty="0" smtClean="0"/>
              <a:t>kijken. </a:t>
            </a:r>
          </a:p>
          <a:p>
            <a:endParaRPr lang="nl-BE" b="0" baseline="0" dirty="0" smtClean="0"/>
          </a:p>
          <a:p>
            <a:r>
              <a:rPr lang="nl-BE" b="0" baseline="0" dirty="0" smtClean="0"/>
              <a:t>Een vorm van hogere coördinatie &amp; duurzame routering is mogelijk én nodig.</a:t>
            </a:r>
          </a:p>
          <a:p>
            <a:r>
              <a:rPr lang="nl-BE" b="0" baseline="0" dirty="0" smtClean="0"/>
              <a:t>Voor elke </a:t>
            </a:r>
            <a:r>
              <a:rPr lang="nl-BE" b="0" baseline="0" dirty="0" smtClean="0"/>
              <a:t>verplaatsing</a:t>
            </a:r>
            <a:r>
              <a:rPr lang="nl-BE" b="0" baseline="0" dirty="0" smtClean="0"/>
              <a:t>, is het mogelijk die route te berekenen die maatschappelijke het meest </a:t>
            </a:r>
            <a:r>
              <a:rPr lang="nl-BE" b="0" baseline="0" dirty="0" smtClean="0"/>
              <a:t>wenselijk </a:t>
            </a:r>
            <a:r>
              <a:rPr lang="nl-BE" b="0" baseline="0" dirty="0" smtClean="0"/>
              <a:t>is.</a:t>
            </a:r>
          </a:p>
          <a:p>
            <a:r>
              <a:rPr lang="nl-BE" b="0" dirty="0" smtClean="0"/>
              <a:t>Je kan dan gaan optimaliseren in functie van reistijd, kans op ongevallen</a:t>
            </a:r>
            <a:r>
              <a:rPr lang="nl-BE" b="0" dirty="0" smtClean="0"/>
              <a:t>,</a:t>
            </a:r>
            <a:r>
              <a:rPr lang="nl-BE" b="0" baseline="0" dirty="0" smtClean="0"/>
              <a:t> </a:t>
            </a:r>
            <a:r>
              <a:rPr lang="nl-BE" b="0" baseline="0" dirty="0" smtClean="0"/>
              <a:t>luchtvervuiling &amp; lawaai.</a:t>
            </a:r>
          </a:p>
          <a:p>
            <a:endParaRPr lang="nl-BE" b="0" dirty="0" smtClean="0"/>
          </a:p>
          <a:p>
            <a:endParaRPr lang="nl-BE" b="0" dirty="0" smtClean="0"/>
          </a:p>
          <a:p>
            <a:r>
              <a:rPr lang="nl-BE" b="0" dirty="0" smtClean="0"/>
              <a:t>--</a:t>
            </a:r>
          </a:p>
          <a:p>
            <a:r>
              <a:rPr lang="nl-BE" b="1" dirty="0" smtClean="0"/>
              <a:t>Bron</a:t>
            </a:r>
          </a:p>
          <a:p>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0" baseline="0" dirty="0" smtClean="0"/>
              <a:t>De data is hiervoor steeds meer beschikbaar: op welke wegen wordt er gefietst? Waar zijn er fietspaden met voldoende afscheiding? Waar wonen mensen, waar zijn er scholen?</a:t>
            </a:r>
            <a:endParaRPr lang="nl-BE" b="0" dirty="0" smtClean="0"/>
          </a:p>
          <a:p>
            <a:endParaRPr lang="nl-BE" dirty="0" smtClean="0"/>
          </a:p>
          <a:p>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http://vebimobe.be/resources/pdf/6.%20UGent%20-%20Duurzame%20routering.pdf</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BE" b="0" baseline="0" dirty="0" smtClean="0"/>
              <a:t>Dit is geen absoluut gegeven. Maar je moet wel naar een systeem gaan dat de wenselijke routes sterk beloont, de minder wenselijke ontraadt, en de ongewenste onmogelijk maakt.</a:t>
            </a:r>
            <a:br>
              <a:rPr lang="nl-BE" b="0" baseline="0" dirty="0" smtClean="0"/>
            </a:br>
            <a:r>
              <a:rPr lang="nl-BE" b="0" baseline="0" dirty="0" smtClean="0"/>
              <a:t>Het kan zijn dat je iets langer onderweg bent dan in de huidige ‘</a:t>
            </a:r>
            <a:r>
              <a:rPr lang="nl-BE" b="0" baseline="0" dirty="0" err="1" smtClean="0"/>
              <a:t>waze</a:t>
            </a:r>
            <a:r>
              <a:rPr lang="nl-BE" b="0" baseline="0" dirty="0" smtClean="0"/>
              <a:t>-far-west’. </a:t>
            </a:r>
            <a:br>
              <a:rPr lang="nl-BE" b="0" baseline="0" dirty="0" smtClean="0"/>
            </a:br>
            <a:r>
              <a:rPr lang="nl-BE" b="0" baseline="0" dirty="0" smtClean="0"/>
              <a:t>Je krijgt echter iets in de plaats: extra spaarpunten, een financiële beloning of gewoon de wetenschap dat je bijdraagt tot een kindvriendelijke fietsomgeving.</a:t>
            </a:r>
            <a:br>
              <a:rPr lang="nl-BE" b="0" baseline="0" dirty="0" smtClean="0"/>
            </a:br>
            <a:r>
              <a:rPr lang="nl-BE" b="0" baseline="0" dirty="0" smtClean="0"/>
              <a:t/>
            </a:r>
            <a:br>
              <a:rPr lang="nl-BE" b="0" baseline="0" dirty="0" smtClean="0"/>
            </a:br>
            <a:endParaRPr lang="nl-BE" b="0" dirty="0" smtClean="0"/>
          </a:p>
          <a:p>
            <a:endParaRPr lang="nl-BE" dirty="0" smtClean="0"/>
          </a:p>
          <a:p>
            <a:endParaRPr lang="nl-BE" dirty="0" smtClean="0"/>
          </a:p>
          <a:p>
            <a:pPr lvl="0">
              <a:spcBef>
                <a:spcPts val="0"/>
              </a:spcBef>
              <a:buNone/>
            </a:pPr>
            <a:r>
              <a:rPr lang="en-US" b="1" dirty="0" err="1" smtClean="0"/>
              <a:t>Achtergrond</a:t>
            </a:r>
            <a:r>
              <a:rPr lang="en-US" b="1" baseline="0" dirty="0" smtClean="0"/>
              <a:t> JRC report</a:t>
            </a:r>
          </a:p>
          <a:p>
            <a:pPr lvl="0">
              <a:spcBef>
                <a:spcPts val="0"/>
              </a:spcBef>
              <a:buNone/>
            </a:pPr>
            <a:endParaRPr lang="en-US" b="1" dirty="0" smtClean="0"/>
          </a:p>
          <a:p>
            <a:pPr lvl="0">
              <a:spcBef>
                <a:spcPts val="0"/>
              </a:spcBef>
              <a:buNone/>
            </a:pPr>
            <a:r>
              <a:rPr lang="en-US" dirty="0" smtClean="0"/>
              <a:t>As a driver (or we should better say as a passenger) in the future, you will travel in fully automated vehicles which are connected to the network and </a:t>
            </a:r>
            <a:r>
              <a:rPr lang="en-US" b="1" dirty="0" smtClean="0"/>
              <a:t>coordinated for an </a:t>
            </a:r>
            <a:r>
              <a:rPr lang="en-US" b="1" dirty="0" err="1" smtClean="0"/>
              <a:t>optimisation</a:t>
            </a:r>
            <a:r>
              <a:rPr lang="en-US" b="1" dirty="0" smtClean="0"/>
              <a:t> of travel times, travel costs, energy consumption, air pollution and collision risk</a:t>
            </a:r>
            <a:r>
              <a:rPr lang="en-US" dirty="0" smtClean="0"/>
              <a:t>. Your car will be guided throughout the entire journey, following the roads network capacity restrictions. You will be informed of your assigned road access time slot and estimated journey travel time, fuel/energy consumption, emitted pollutants and other journey related details. </a:t>
            </a:r>
          </a:p>
          <a:p>
            <a:pPr lvl="0">
              <a:spcBef>
                <a:spcPts val="0"/>
              </a:spcBef>
              <a:buNone/>
            </a:pPr>
            <a:endParaRPr lang="en-US" dirty="0" smtClean="0"/>
          </a:p>
          <a:p>
            <a:pPr lvl="0">
              <a:spcBef>
                <a:spcPts val="0"/>
              </a:spcBef>
              <a:buNone/>
            </a:pPr>
            <a:r>
              <a:rPr lang="en-US" dirty="0" smtClean="0"/>
              <a:t>https://ec.europa.eu/jrc/en/publication/eur-scientific-and-technical-research-reports/r-evolution-driving-connected-vehicles-coordinated-automated-road-transport-c-art-part-I</a:t>
            </a:r>
          </a:p>
          <a:p>
            <a:pPr lvl="0">
              <a:spcBef>
                <a:spcPts val="0"/>
              </a:spcBef>
              <a:buNone/>
            </a:pPr>
            <a:endParaRPr lang="en-US" dirty="0" smtClean="0"/>
          </a:p>
          <a:p>
            <a:pPr lvl="0">
              <a:spcBef>
                <a:spcPts val="0"/>
              </a:spcBef>
              <a:buNone/>
            </a:pPr>
            <a:endParaRPr lang="en-US" dirty="0" smtClean="0"/>
          </a:p>
          <a:p>
            <a:pPr lvl="0">
              <a:spcBef>
                <a:spcPts val="0"/>
              </a:spcBef>
              <a:buNone/>
            </a:pPr>
            <a:endParaRPr lang="nl-BE" dirty="0" smtClean="0"/>
          </a:p>
          <a:p>
            <a:endParaRPr lang="nl-BE" dirty="0" smtClean="0"/>
          </a:p>
          <a:p>
            <a:endParaRPr lang="nl-BE" dirty="0" smtClean="0"/>
          </a:p>
          <a:p>
            <a:endParaRPr lang="nl-BE" dirty="0"/>
          </a:p>
        </p:txBody>
      </p:sp>
    </p:spTree>
    <p:extLst>
      <p:ext uri="{BB962C8B-B14F-4D97-AF65-F5344CB8AC3E}">
        <p14:creationId xmlns:p14="http://schemas.microsoft.com/office/powerpoint/2010/main" val="3329284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atin typeface="Arial Narrow" panose="020B0606020202030204" pitchFamily="34" charset="0"/>
              </a:defRPr>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dirty="0"/>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209550"/>
            <a:ext cx="8520600" cy="707400"/>
          </a:xfrm>
          <a:prstGeom prst="rect">
            <a:avLst/>
          </a:prstGeom>
        </p:spPr>
        <p:txBody>
          <a:bodyPr lIns="91425" tIns="91425" rIns="91425" bIns="91425" anchor="t" anchorCtr="0"/>
          <a:lstStyle>
            <a:lvl1pPr lvl="0">
              <a:spcBef>
                <a:spcPts val="0"/>
              </a:spcBef>
              <a:defRPr b="0">
                <a:latin typeface="Arial Narrow" panose="020B060602020203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8" name="Shape 28"/>
          <p:cNvSpPr txBox="1">
            <a:spLocks noGrp="1"/>
          </p:cNvSpPr>
          <p:nvPr>
            <p:ph type="body" idx="1"/>
          </p:nvPr>
        </p:nvSpPr>
        <p:spPr>
          <a:xfrm>
            <a:off x="311700" y="1047750"/>
            <a:ext cx="8520600" cy="350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atin typeface="Arial Narrow" panose="020B060602020203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atin typeface="Arial Narrow" panose="020B0606020202030204" pitchFamily="34" charset="0"/>
              </a:defRPr>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latin typeface="Arial Narrow" panose="020B0606020202030204" pitchFamily="34" charset="0"/>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dirty="0"/>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Arial Narrow" panose="020B0606020202030204" pitchFamily="34" charset="0"/>
                <a:ea typeface="Arial Narrow" panose="020B0606020202030204" pitchFamily="34" charset="0"/>
                <a:cs typeface="Arial Narrow" panose="020B0606020202030204" pitchFamily="34" charset="0"/>
                <a:sym typeface="PT Sans Narrow"/>
              </a:defRPr>
            </a:lvl1pPr>
          </a:lstStyle>
          <a:p>
            <a:endParaRPr dirty="0"/>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latin typeface="Arial Narrow" panose="020B0606020202030204" pitchFamily="34" charset="0"/>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dirty="0"/>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187950"/>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dirty="0"/>
          </a:p>
        </p:txBody>
      </p:sp>
      <p:sp>
        <p:nvSpPr>
          <p:cNvPr id="7" name="Shape 7"/>
          <p:cNvSpPr txBox="1">
            <a:spLocks noGrp="1"/>
          </p:cNvSpPr>
          <p:nvPr>
            <p:ph type="body" idx="1"/>
          </p:nvPr>
        </p:nvSpPr>
        <p:spPr>
          <a:xfrm>
            <a:off x="311700" y="1047750"/>
            <a:ext cx="8520600" cy="3521275"/>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latin typeface="Open Sans"/>
                <a:ea typeface="Open Sans"/>
                <a:cs typeface="Open Sans"/>
                <a:sym typeface="Open Sans"/>
              </a:rPr>
              <a:t>‹#›</a:t>
            </a:fld>
            <a:endParaRPr lang="en-GB"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6" r:id="rId6"/>
    <p:sldLayoutId id="2147483657" r:id="rId7"/>
    <p:sldLayoutId id="2147483658" r:id="rId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Narrow" panose="020B0606020202030204" pitchFamily="34" charset="0"/>
          <a:ea typeface="Arial Narrow" panose="020B060602020203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990600" y="1276350"/>
            <a:ext cx="7136700" cy="1650300"/>
          </a:xfrm>
          <a:prstGeom prst="rect">
            <a:avLst/>
          </a:prstGeom>
        </p:spPr>
        <p:txBody>
          <a:bodyPr lIns="91425" tIns="91425" rIns="91425" bIns="91425" anchor="b" anchorCtr="0">
            <a:noAutofit/>
          </a:bodyPr>
          <a:lstStyle/>
          <a:p>
            <a:r>
              <a:rPr lang="nl-BE" noProof="0" dirty="0" smtClean="0"/>
              <a:t>Vlaanderen, </a:t>
            </a:r>
            <a:r>
              <a:rPr lang="nl-BE" dirty="0" smtClean="0"/>
              <a:t>bakermat</a:t>
            </a:r>
            <a:r>
              <a:rPr lang="nl-BE" noProof="0" dirty="0" smtClean="0"/>
              <a:t> van het slimme rijden?</a:t>
            </a:r>
            <a:endParaRPr lang="nl-BE" noProof="0" dirty="0"/>
          </a:p>
        </p:txBody>
      </p:sp>
      <p:sp>
        <p:nvSpPr>
          <p:cNvPr id="67" name="Shape 67"/>
          <p:cNvSpPr txBox="1">
            <a:spLocks noGrp="1"/>
          </p:cNvSpPr>
          <p:nvPr>
            <p:ph type="subTitle" idx="1"/>
          </p:nvPr>
        </p:nvSpPr>
        <p:spPr>
          <a:xfrm>
            <a:off x="2137225" y="2850039"/>
            <a:ext cx="4870500" cy="792600"/>
          </a:xfrm>
          <a:prstGeom prst="rect">
            <a:avLst/>
          </a:prstGeom>
        </p:spPr>
        <p:txBody>
          <a:bodyPr lIns="91425" tIns="91425" rIns="91425" bIns="91425" anchor="t" anchorCtr="0">
            <a:noAutofit/>
          </a:bodyPr>
          <a:lstStyle/>
          <a:p>
            <a:pPr lvl="0">
              <a:spcBef>
                <a:spcPts val="0"/>
              </a:spcBef>
              <a:buNone/>
            </a:pPr>
            <a:r>
              <a:rPr lang="nl-BE" noProof="0" dirty="0" smtClean="0"/>
              <a:t>Hoe van ‘wijs’ rijden de norm maken?</a:t>
            </a:r>
            <a:endParaRPr lang="nl-BE" noProof="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EV4: Van snelheidscultuur naar veiligheidscultuur</a:t>
            </a:r>
            <a:endParaRPr lang="nl-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742950"/>
            <a:ext cx="5501917"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9075" y="953435"/>
            <a:ext cx="3616325" cy="70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36702" y="1809750"/>
            <a:ext cx="1940498" cy="120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38800" y="3600450"/>
            <a:ext cx="27336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410305" y="3147424"/>
            <a:ext cx="3428895" cy="56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33400" y="4179207"/>
            <a:ext cx="1981200" cy="75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334000" y="4415304"/>
            <a:ext cx="13716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467600" y="4248150"/>
            <a:ext cx="10953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346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Verkeersveiligheidsbeleid </a:t>
            </a:r>
            <a:r>
              <a:rPr lang="nl-BE" dirty="0" smtClean="0"/>
              <a:t>2.0</a:t>
            </a:r>
            <a:endParaRPr lang="nl-BE"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nl-BE" dirty="0" smtClean="0"/>
              <a:t>Slechtste RO vraagt voorbeeldigste chauffeur &amp; slimste routering</a:t>
            </a:r>
            <a:endParaRPr lang="nl-BE" dirty="0"/>
          </a:p>
          <a:p>
            <a:pPr marL="285750" indent="-285750">
              <a:buFont typeface="Arial" panose="020B0604020202020204" pitchFamily="34" charset="0"/>
              <a:buChar char="•"/>
            </a:pPr>
            <a:r>
              <a:rPr lang="nl-BE" dirty="0" smtClean="0"/>
              <a:t>Als kennisregio inzetten op digitale innovaties &amp; nieuw </a:t>
            </a:r>
            <a:r>
              <a:rPr lang="nl-BE" dirty="0" smtClean="0"/>
              <a:t>beleid.</a:t>
            </a:r>
            <a:br>
              <a:rPr lang="nl-BE" dirty="0" smtClean="0"/>
            </a:br>
            <a:r>
              <a:rPr lang="nl-BE" dirty="0" smtClean="0"/>
              <a:t>Niemand </a:t>
            </a:r>
            <a:r>
              <a:rPr lang="nl-BE" dirty="0"/>
              <a:t>kan dit op zijn eentje</a:t>
            </a:r>
            <a:r>
              <a:rPr lang="nl-BE" dirty="0" smtClean="0"/>
              <a:t>!</a:t>
            </a:r>
          </a:p>
          <a:p>
            <a:pPr marL="285750" indent="-285750">
              <a:buFont typeface="Arial" panose="020B0604020202020204" pitchFamily="34" charset="0"/>
              <a:buChar char="•"/>
            </a:pPr>
            <a:r>
              <a:rPr lang="nl-BE" dirty="0" smtClean="0"/>
              <a:t>Verkeersveiligheidsbeleid </a:t>
            </a:r>
            <a:r>
              <a:rPr lang="nl-BE" dirty="0"/>
              <a:t>2.0: </a:t>
            </a:r>
            <a:br>
              <a:rPr lang="nl-BE" dirty="0"/>
            </a:br>
            <a:r>
              <a:rPr lang="nl-BE" dirty="0"/>
              <a:t>‘</a:t>
            </a:r>
            <a:r>
              <a:rPr lang="nl-BE" b="1" dirty="0"/>
              <a:t>Slim rijden</a:t>
            </a:r>
            <a:r>
              <a:rPr lang="nl-BE" dirty="0"/>
              <a:t>’ krijgt </a:t>
            </a:r>
            <a:r>
              <a:rPr lang="nl-BE" b="1" dirty="0"/>
              <a:t>de juiste invulling  </a:t>
            </a:r>
            <a:r>
              <a:rPr lang="nl-BE" dirty="0"/>
              <a:t>&amp; wordt </a:t>
            </a:r>
            <a:r>
              <a:rPr lang="nl-BE" b="1" dirty="0" smtClean="0"/>
              <a:t>een sociale norm</a:t>
            </a:r>
            <a:endParaRPr lang="nl-BE" dirty="0" smtClean="0"/>
          </a:p>
          <a:p>
            <a:pPr marL="285750" indent="-285750">
              <a:buFont typeface="Arial" panose="020B0604020202020204" pitchFamily="34" charset="0"/>
              <a:buChar char="•"/>
            </a:pPr>
            <a:endParaRPr lang="nl-BE" dirty="0"/>
          </a:p>
          <a:p>
            <a:endParaRPr lang="nl-BE" dirty="0" smtClean="0"/>
          </a:p>
        </p:txBody>
      </p:sp>
    </p:spTree>
    <p:extLst>
      <p:ext uri="{BB962C8B-B14F-4D97-AF65-F5344CB8AC3E}">
        <p14:creationId xmlns:p14="http://schemas.microsoft.com/office/powerpoint/2010/main" val="132435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133350"/>
            <a:ext cx="8520600" cy="707400"/>
          </a:xfrm>
          <a:prstGeom prst="rect">
            <a:avLst/>
          </a:prstGeom>
        </p:spPr>
        <p:txBody>
          <a:bodyPr lIns="91425" tIns="91425" rIns="91425" bIns="91425" anchor="t" anchorCtr="0">
            <a:noAutofit/>
          </a:bodyPr>
          <a:lstStyle/>
          <a:p>
            <a:pPr lvl="0">
              <a:spcBef>
                <a:spcPts val="0"/>
              </a:spcBef>
              <a:buNone/>
            </a:pPr>
            <a:r>
              <a:rPr lang="nl-BE" noProof="0" dirty="0" smtClean="0"/>
              <a:t>‘Het slimme rijden’: nieuwe technologie als </a:t>
            </a:r>
            <a:r>
              <a:rPr lang="nl-BE" noProof="0" dirty="0" err="1" smtClean="0"/>
              <a:t>enabler</a:t>
            </a:r>
            <a:r>
              <a:rPr lang="nl-BE" noProof="0" dirty="0" smtClean="0"/>
              <a:t> van burgerschap op de weg</a:t>
            </a:r>
            <a:endParaRPr lang="nl-BE" noProof="0" dirty="0"/>
          </a:p>
        </p:txBody>
      </p:sp>
      <p:sp>
        <p:nvSpPr>
          <p:cNvPr id="2" name="Oval 1"/>
          <p:cNvSpPr/>
          <p:nvPr/>
        </p:nvSpPr>
        <p:spPr>
          <a:xfrm>
            <a:off x="3352800" y="3943350"/>
            <a:ext cx="2133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228600"/>
            <a:r>
              <a:rPr lang="nl-BE" b="1" dirty="0" smtClean="0"/>
              <a:t>Extra </a:t>
            </a:r>
            <a:r>
              <a:rPr lang="nl-BE" b="1" dirty="0"/>
              <a:t>comfort &amp; diensten</a:t>
            </a:r>
            <a:endParaRPr lang="nl-BE" dirty="0"/>
          </a:p>
        </p:txBody>
      </p:sp>
      <p:sp>
        <p:nvSpPr>
          <p:cNvPr id="5" name="Oval 4"/>
          <p:cNvSpPr/>
          <p:nvPr/>
        </p:nvSpPr>
        <p:spPr>
          <a:xfrm>
            <a:off x="5638800" y="2228850"/>
            <a:ext cx="2133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Real-time ondersteuning </a:t>
            </a:r>
            <a:r>
              <a:rPr lang="nl-BE" b="1" dirty="0"/>
              <a:t>veilig </a:t>
            </a:r>
            <a:r>
              <a:rPr lang="nl-BE" b="1" dirty="0" smtClean="0"/>
              <a:t>rijden</a:t>
            </a:r>
            <a:endParaRPr lang="nl-BE" b="1" dirty="0"/>
          </a:p>
        </p:txBody>
      </p:sp>
      <p:sp>
        <p:nvSpPr>
          <p:cNvPr id="6" name="Oval 5"/>
          <p:cNvSpPr/>
          <p:nvPr/>
        </p:nvSpPr>
        <p:spPr>
          <a:xfrm>
            <a:off x="1219200" y="3486150"/>
            <a:ext cx="2133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Open</a:t>
            </a:r>
            <a:br>
              <a:rPr lang="nl-BE" b="1" dirty="0" smtClean="0"/>
            </a:br>
            <a:r>
              <a:rPr lang="nl-BE" dirty="0" smtClean="0"/>
              <a:t>vrije keuze aanbieders</a:t>
            </a:r>
            <a:endParaRPr lang="nl-BE" dirty="0"/>
          </a:p>
        </p:txBody>
      </p:sp>
      <p:sp>
        <p:nvSpPr>
          <p:cNvPr id="7" name="Oval 6"/>
          <p:cNvSpPr/>
          <p:nvPr/>
        </p:nvSpPr>
        <p:spPr>
          <a:xfrm>
            <a:off x="2971800" y="1428750"/>
            <a:ext cx="2895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i="1" dirty="0" err="1"/>
              <a:t>Vision</a:t>
            </a:r>
            <a:r>
              <a:rPr lang="nl-BE" b="1" i="1" dirty="0"/>
              <a:t> zero </a:t>
            </a:r>
            <a:r>
              <a:rPr lang="nl-BE" b="1" i="1" dirty="0" smtClean="0"/>
              <a:t/>
            </a:r>
            <a:br>
              <a:rPr lang="nl-BE" b="1" i="1" dirty="0" smtClean="0"/>
            </a:br>
            <a:r>
              <a:rPr lang="nl-BE" i="1" dirty="0" smtClean="0"/>
              <a:t>verkeersovertredingen</a:t>
            </a:r>
            <a:endParaRPr lang="nl-BE" dirty="0"/>
          </a:p>
        </p:txBody>
      </p:sp>
      <p:sp>
        <p:nvSpPr>
          <p:cNvPr id="8" name="Oval 7"/>
          <p:cNvSpPr/>
          <p:nvPr/>
        </p:nvSpPr>
        <p:spPr>
          <a:xfrm>
            <a:off x="1143000" y="2266950"/>
            <a:ext cx="2133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Privacy &amp; transparantie </a:t>
            </a:r>
            <a:r>
              <a:rPr lang="nl-BE" dirty="0" smtClean="0"/>
              <a:t>kies wat je deelt</a:t>
            </a:r>
            <a:endParaRPr lang="nl-BE" dirty="0"/>
          </a:p>
        </p:txBody>
      </p:sp>
      <p:sp>
        <p:nvSpPr>
          <p:cNvPr id="4" name="Rounded Rectangle 3"/>
          <p:cNvSpPr/>
          <p:nvPr/>
        </p:nvSpPr>
        <p:spPr>
          <a:xfrm>
            <a:off x="3429000" y="2533650"/>
            <a:ext cx="2057400" cy="12573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2000" b="1" dirty="0" smtClean="0"/>
              <a:t>Burgerschap</a:t>
            </a:r>
            <a:endParaRPr lang="nl-BE" sz="2000" b="1" dirty="0"/>
          </a:p>
        </p:txBody>
      </p:sp>
      <p:sp>
        <p:nvSpPr>
          <p:cNvPr id="11" name="Oval 10"/>
          <p:cNvSpPr/>
          <p:nvPr/>
        </p:nvSpPr>
        <p:spPr>
          <a:xfrm>
            <a:off x="5562600" y="3486150"/>
            <a:ext cx="2126672"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228600"/>
            <a:r>
              <a:rPr lang="nl-BE" b="1" dirty="0" smtClean="0"/>
              <a:t>Duurzame routering</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4"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9550"/>
            <a:ext cx="9060900" cy="3124200"/>
          </a:xfrm>
        </p:spPr>
        <p:txBody>
          <a:bodyPr/>
          <a:lstStyle/>
          <a:p>
            <a:r>
              <a:rPr lang="nl-BE" dirty="0" smtClean="0"/>
              <a:t>Presentatie verkeerscongres in 2020:</a:t>
            </a:r>
            <a:br>
              <a:rPr lang="nl-BE" dirty="0" smtClean="0"/>
            </a:br>
            <a:r>
              <a:rPr lang="nl-BE" dirty="0" smtClean="0"/>
              <a:t/>
            </a:r>
            <a:br>
              <a:rPr lang="nl-BE" dirty="0" smtClean="0"/>
            </a:br>
            <a:r>
              <a:rPr lang="nl-BE" dirty="0"/>
              <a:t/>
            </a:r>
            <a:br>
              <a:rPr lang="nl-BE" dirty="0"/>
            </a:br>
            <a:r>
              <a:rPr lang="nl-BE" sz="3200" i="1" dirty="0" smtClean="0"/>
              <a:t>Hoe Vlaanderen de beste chauffeurs van Europa kreeg</a:t>
            </a:r>
            <a:endParaRPr lang="nl-BE" sz="3200" dirty="0"/>
          </a:p>
        </p:txBody>
      </p:sp>
    </p:spTree>
    <p:extLst>
      <p:ext uri="{BB962C8B-B14F-4D97-AF65-F5344CB8AC3E}">
        <p14:creationId xmlns:p14="http://schemas.microsoft.com/office/powerpoint/2010/main" val="89270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 y="971550"/>
            <a:ext cx="9131367"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nl-BE" dirty="0" smtClean="0"/>
              <a:t>De uitdaging: duurzaam veilig mobiliteitsbeleid</a:t>
            </a:r>
            <a:br>
              <a:rPr lang="nl-BE" dirty="0" smtClean="0"/>
            </a:br>
            <a:endParaRPr lang="nl-BE" dirty="0"/>
          </a:p>
        </p:txBody>
      </p:sp>
    </p:spTree>
    <p:extLst>
      <p:ext uri="{BB962C8B-B14F-4D97-AF65-F5344CB8AC3E}">
        <p14:creationId xmlns:p14="http://schemas.microsoft.com/office/powerpoint/2010/main" val="3874171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95350"/>
            <a:ext cx="5029199" cy="723208"/>
          </a:xfrm>
        </p:spPr>
        <p:txBody>
          <a:bodyPr/>
          <a:lstStyle/>
          <a:p>
            <a:r>
              <a:rPr lang="nl-BE" sz="1800" i="1" dirty="0" smtClean="0"/>
              <a:t>“De </a:t>
            </a:r>
            <a:r>
              <a:rPr lang="nl-BE" sz="1800" i="1" dirty="0"/>
              <a:t>Vlaamse steden en gemeenten zijn niet te spreken over het toenemende </a:t>
            </a:r>
            <a:r>
              <a:rPr lang="nl-BE" sz="1800" i="1" dirty="0" smtClean="0"/>
              <a:t>sluipverkeer “  - 21 oktober 2017</a:t>
            </a:r>
            <a:endParaRPr lang="nl-BE" sz="1800" i="1"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1830691"/>
            <a:ext cx="4267200" cy="308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1805035"/>
            <a:ext cx="4343400" cy="312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282698" y="133350"/>
            <a:ext cx="8861302" cy="72320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ct val="100000"/>
              <a:buFont typeface="PT Sans Narrow"/>
              <a:buNone/>
              <a:defRPr sz="3600" b="0" i="0" u="none" strike="noStrike" cap="none">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r>
              <a:rPr lang="nl-BE" sz="3200" dirty="0" smtClean="0">
                <a:latin typeface="Arial Narrow" panose="020B0606020202030204" pitchFamily="34" charset="0"/>
              </a:rPr>
              <a:t>TomTom &amp; </a:t>
            </a:r>
            <a:r>
              <a:rPr lang="nl-BE" sz="3200" dirty="0">
                <a:latin typeface="Arial Narrow" panose="020B0606020202030204" pitchFamily="34" charset="0"/>
              </a:rPr>
              <a:t>co: </a:t>
            </a:r>
            <a:r>
              <a:rPr lang="nl-BE" sz="3200" dirty="0" smtClean="0">
                <a:latin typeface="Arial Narrow" panose="020B0606020202030204" pitchFamily="34" charset="0"/>
              </a:rPr>
              <a:t>‘slimme’ maar onwenselijke routering</a:t>
            </a:r>
            <a:endParaRPr lang="nl-BE" sz="3200" dirty="0">
              <a:latin typeface="Arial Narrow" panose="020B0606020202030204" pitchFamily="34" charset="0"/>
            </a:endParaRPr>
          </a:p>
        </p:txBody>
      </p:sp>
    </p:spTree>
    <p:extLst>
      <p:ext uri="{BB962C8B-B14F-4D97-AF65-F5344CB8AC3E}">
        <p14:creationId xmlns:p14="http://schemas.microsoft.com/office/powerpoint/2010/main" val="3364590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Traditionele harde ingrepen</a:t>
            </a:r>
            <a:endParaRPr lang="nl-BE"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549743"/>
            <a:ext cx="3680886" cy="241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35567" y="1576001"/>
            <a:ext cx="4343257" cy="241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167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‘Slimme’ harde ingrepen</a:t>
            </a:r>
            <a:endParaRPr lang="nl-BE" dirty="0"/>
          </a:p>
        </p:txBody>
      </p:sp>
      <p:pic>
        <p:nvPicPr>
          <p:cNvPr id="5"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1066504"/>
            <a:ext cx="3962400" cy="320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10200" y="209550"/>
            <a:ext cx="1917160" cy="452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11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a:t>
            </a:r>
            <a:r>
              <a:rPr lang="en-US" sz="3400" dirty="0" err="1" smtClean="0"/>
              <a:t>Zachte</a:t>
            </a:r>
            <a:r>
              <a:rPr lang="en-US" sz="3400" dirty="0" smtClean="0"/>
              <a:t>’ </a:t>
            </a:r>
            <a:r>
              <a:rPr lang="en-US" sz="3400" dirty="0" err="1" smtClean="0"/>
              <a:t>ingrepen</a:t>
            </a:r>
            <a:r>
              <a:rPr lang="en-US" sz="3400" dirty="0" smtClean="0"/>
              <a:t>: </a:t>
            </a:r>
            <a:r>
              <a:rPr lang="en-US" sz="3400" dirty="0"/>
              <a:t>n</a:t>
            </a:r>
            <a:r>
              <a:rPr lang="en-US" sz="3400" dirty="0" smtClean="0"/>
              <a:t>udging in </a:t>
            </a:r>
            <a:r>
              <a:rPr lang="nl-BE" sz="3400" dirty="0" smtClean="0"/>
              <a:t>het openbaar domein</a:t>
            </a:r>
            <a:endParaRPr lang="nl-BE" sz="3400" dirty="0"/>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802" y="1200150"/>
            <a:ext cx="4785609" cy="310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3011" y="1261300"/>
            <a:ext cx="1452189" cy="260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464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895350"/>
            <a:ext cx="7010400" cy="402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311700" y="209550"/>
            <a:ext cx="8520600" cy="707400"/>
          </a:xfrm>
        </p:spPr>
        <p:txBody>
          <a:bodyPr/>
          <a:lstStyle/>
          <a:p>
            <a:r>
              <a:rPr lang="nl-BE" dirty="0" smtClean="0"/>
              <a:t>Evolutie 1: C-ITS &amp; </a:t>
            </a:r>
            <a:r>
              <a:rPr lang="nl-BE" dirty="0" err="1" smtClean="0"/>
              <a:t>connected</a:t>
            </a:r>
            <a:r>
              <a:rPr lang="nl-BE" dirty="0" smtClean="0"/>
              <a:t> </a:t>
            </a:r>
            <a:r>
              <a:rPr lang="nl-BE" dirty="0" err="1" smtClean="0"/>
              <a:t>car</a:t>
            </a:r>
            <a:endParaRPr lang="nl-BE" dirty="0"/>
          </a:p>
        </p:txBody>
      </p:sp>
    </p:spTree>
    <p:extLst>
      <p:ext uri="{BB962C8B-B14F-4D97-AF65-F5344CB8AC3E}">
        <p14:creationId xmlns:p14="http://schemas.microsoft.com/office/powerpoint/2010/main" val="3330095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EV2: doorbraak AI &amp; opkomst AI assistenten</a:t>
            </a:r>
            <a:endParaRPr lang="nl-BE" dirty="0"/>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 y="1200150"/>
            <a:ext cx="1066800" cy="309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190" y="1241267"/>
            <a:ext cx="2514790" cy="305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4552950"/>
            <a:ext cx="1600200" cy="307777"/>
          </a:xfrm>
          <a:prstGeom prst="rect">
            <a:avLst/>
          </a:prstGeom>
          <a:noFill/>
        </p:spPr>
        <p:txBody>
          <a:bodyPr wrap="square" rtlCol="0">
            <a:spAutoFit/>
          </a:bodyPr>
          <a:lstStyle/>
          <a:p>
            <a:r>
              <a:rPr lang="nl-BE" dirty="0" smtClean="0"/>
              <a:t>Amazon Echo</a:t>
            </a:r>
            <a:endParaRPr lang="nl-BE" dirty="0"/>
          </a:p>
        </p:txBody>
      </p:sp>
      <p:sp>
        <p:nvSpPr>
          <p:cNvPr id="7" name="TextBox 6"/>
          <p:cNvSpPr txBox="1"/>
          <p:nvPr/>
        </p:nvSpPr>
        <p:spPr>
          <a:xfrm>
            <a:off x="2590990" y="4551461"/>
            <a:ext cx="1600200" cy="307777"/>
          </a:xfrm>
          <a:prstGeom prst="rect">
            <a:avLst/>
          </a:prstGeom>
          <a:noFill/>
        </p:spPr>
        <p:txBody>
          <a:bodyPr wrap="square" rtlCol="0">
            <a:spAutoFit/>
          </a:bodyPr>
          <a:lstStyle/>
          <a:p>
            <a:r>
              <a:rPr lang="nl-BE" dirty="0" smtClean="0"/>
              <a:t>Google Home</a:t>
            </a:r>
            <a:endParaRPr lang="nl-BE" dirty="0"/>
          </a:p>
        </p:txBody>
      </p:sp>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1069797"/>
            <a:ext cx="2637299"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5105400" y="2266950"/>
            <a:ext cx="914400" cy="479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02659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9486" y="1047750"/>
            <a:ext cx="8670020"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hape 173"/>
          <p:cNvSpPr txBox="1">
            <a:spLocks noGrp="1"/>
          </p:cNvSpPr>
          <p:nvPr>
            <p:ph type="title"/>
          </p:nvPr>
        </p:nvSpPr>
        <p:spPr>
          <a:xfrm>
            <a:off x="311700" y="209550"/>
            <a:ext cx="8756100" cy="838200"/>
          </a:xfrm>
          <a:prstGeom prst="rect">
            <a:avLst/>
          </a:prstGeom>
        </p:spPr>
        <p:txBody>
          <a:bodyPr lIns="91425" tIns="91425" rIns="91425" bIns="91425" anchor="t" anchorCtr="0">
            <a:noAutofit/>
          </a:bodyPr>
          <a:lstStyle/>
          <a:p>
            <a:pPr lvl="0">
              <a:spcBef>
                <a:spcPts val="0"/>
              </a:spcBef>
              <a:buNone/>
            </a:pPr>
            <a:r>
              <a:rPr lang="nl-BE" noProof="0" dirty="0" smtClean="0"/>
              <a:t>EV3: </a:t>
            </a:r>
            <a:r>
              <a:rPr lang="nl-BE" noProof="0" dirty="0" err="1" smtClean="0"/>
              <a:t>Mobility</a:t>
            </a:r>
            <a:r>
              <a:rPr lang="nl-BE" noProof="0" dirty="0" smtClean="0"/>
              <a:t> </a:t>
            </a:r>
            <a:r>
              <a:rPr lang="nl-BE" noProof="0" dirty="0" err="1" smtClean="0"/>
              <a:t>brain</a:t>
            </a:r>
            <a:r>
              <a:rPr lang="nl-BE" noProof="0" dirty="0" smtClean="0"/>
              <a:t> </a:t>
            </a:r>
            <a:r>
              <a:rPr lang="nl-BE" dirty="0" smtClean="0"/>
              <a:t>-</a:t>
            </a:r>
            <a:r>
              <a:rPr lang="nl-BE" noProof="0" dirty="0" smtClean="0"/>
              <a:t> duurzame routering</a:t>
            </a:r>
            <a:endParaRPr lang="nl-BE" noProof="0" dirty="0"/>
          </a:p>
        </p:txBody>
      </p:sp>
    </p:spTree>
    <p:extLst>
      <p:ext uri="{BB962C8B-B14F-4D97-AF65-F5344CB8AC3E}">
        <p14:creationId xmlns:p14="http://schemas.microsoft.com/office/powerpoint/2010/main" val="289174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47494</TotalTime>
  <Words>604</Words>
  <Application>Microsoft Office PowerPoint</Application>
  <PresentationFormat>On-screen Show (16:9)</PresentationFormat>
  <Paragraphs>182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PT Sans Narrow</vt:lpstr>
      <vt:lpstr>Open Sans</vt:lpstr>
      <vt:lpstr>Arial Narrow</vt:lpstr>
      <vt:lpstr>tropic</vt:lpstr>
      <vt:lpstr>Vlaanderen, bakermat van het slimme rijden?</vt:lpstr>
      <vt:lpstr>De uitdaging: duurzaam veilig mobiliteitsbeleid </vt:lpstr>
      <vt:lpstr>“De Vlaamse steden en gemeenten zijn niet te spreken over het toenemende sluipverkeer “  - 21 oktober 2017</vt:lpstr>
      <vt:lpstr>Traditionele harde ingrepen</vt:lpstr>
      <vt:lpstr>‘Slimme’ harde ingrepen</vt:lpstr>
      <vt:lpstr>‘Zachte’ ingrepen: nudging in het openbaar domein</vt:lpstr>
      <vt:lpstr>Evolutie 1: C-ITS &amp; connected car</vt:lpstr>
      <vt:lpstr>EV2: doorbraak AI &amp; opkomst AI assistenten</vt:lpstr>
      <vt:lpstr>EV3: Mobility brain - duurzame routering</vt:lpstr>
      <vt:lpstr>EV4: Van snelheidscultuur naar veiligheidscultuur</vt:lpstr>
      <vt:lpstr>Verkeersveiligheidsbeleid 2.0</vt:lpstr>
      <vt:lpstr>‘Het slimme rijden’: nieuwe technologie als enabler van burgerschap op de weg</vt:lpstr>
      <vt:lpstr>Presentatie verkeerscongres in 2020:   Hoe Vlaanderen de beste chauffeurs van Europa kreeg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Responsible driving for all</dc:title>
  <dc:creator>De Munck Dominique</dc:creator>
  <cp:lastModifiedBy>De Munck Dominique</cp:lastModifiedBy>
  <cp:revision>670</cp:revision>
  <dcterms:modified xsi:type="dcterms:W3CDTF">2017-12-11T08:05:14Z</dcterms:modified>
</cp:coreProperties>
</file>